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7" r:id="rId2"/>
  </p:sldMasterIdLst>
  <p:notesMasterIdLst>
    <p:notesMasterId r:id="rId28"/>
  </p:notesMasterIdLst>
  <p:sldIdLst>
    <p:sldId id="256" r:id="rId3"/>
    <p:sldId id="276" r:id="rId4"/>
    <p:sldId id="266" r:id="rId5"/>
    <p:sldId id="264" r:id="rId6"/>
    <p:sldId id="257" r:id="rId7"/>
    <p:sldId id="265" r:id="rId8"/>
    <p:sldId id="267" r:id="rId9"/>
    <p:sldId id="268" r:id="rId10"/>
    <p:sldId id="269" r:id="rId11"/>
    <p:sldId id="258" r:id="rId12"/>
    <p:sldId id="259" r:id="rId13"/>
    <p:sldId id="260" r:id="rId14"/>
    <p:sldId id="270" r:id="rId15"/>
    <p:sldId id="261" r:id="rId16"/>
    <p:sldId id="275" r:id="rId17"/>
    <p:sldId id="262" r:id="rId18"/>
    <p:sldId id="272" r:id="rId19"/>
    <p:sldId id="279" r:id="rId20"/>
    <p:sldId id="278" r:id="rId21"/>
    <p:sldId id="280" r:id="rId22"/>
    <p:sldId id="274" r:id="rId23"/>
    <p:sldId id="277" r:id="rId24"/>
    <p:sldId id="273" r:id="rId25"/>
    <p:sldId id="282" r:id="rId26"/>
    <p:sldId id="281" r:id="rId27"/>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5CFDC3-4353-4E8A-8312-A830E4BAF5D5}" v="1" dt="2022-11-10T10:26:49.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9" d="100"/>
          <a:sy n="49" d="100"/>
        </p:scale>
        <p:origin x="6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radley-Adam" userId="f73727c6-f64c-47b7-89b8-00da1f7e0bbd" providerId="ADAL" clId="{FE5CFDC3-4353-4E8A-8312-A830E4BAF5D5}"/>
    <pc:docChg chg="modSld">
      <pc:chgData name="Sarah Bradley-Adam" userId="f73727c6-f64c-47b7-89b8-00da1f7e0bbd" providerId="ADAL" clId="{FE5CFDC3-4353-4E8A-8312-A830E4BAF5D5}" dt="2022-11-10T10:27:00.209" v="2" actId="14100"/>
      <pc:docMkLst>
        <pc:docMk/>
      </pc:docMkLst>
      <pc:sldChg chg="addSp modSp mod">
        <pc:chgData name="Sarah Bradley-Adam" userId="f73727c6-f64c-47b7-89b8-00da1f7e0bbd" providerId="ADAL" clId="{FE5CFDC3-4353-4E8A-8312-A830E4BAF5D5}" dt="2022-11-10T10:27:00.209" v="2" actId="14100"/>
        <pc:sldMkLst>
          <pc:docMk/>
          <pc:sldMk cId="1201266790" sldId="282"/>
        </pc:sldMkLst>
        <pc:spChg chg="add mod">
          <ac:chgData name="Sarah Bradley-Adam" userId="f73727c6-f64c-47b7-89b8-00da1f7e0bbd" providerId="ADAL" clId="{FE5CFDC3-4353-4E8A-8312-A830E4BAF5D5}" dt="2022-11-10T10:27:00.209" v="2" actId="14100"/>
          <ac:spMkLst>
            <pc:docMk/>
            <pc:sldMk cId="1201266790" sldId="282"/>
            <ac:spMk id="2" creationId="{742D6FEB-70C4-98D2-080E-80C87FE7D43E}"/>
          </ac:spMkLst>
        </pc:spChg>
        <pc:picChg chg="mod">
          <ac:chgData name="Sarah Bradley-Adam" userId="f73727c6-f64c-47b7-89b8-00da1f7e0bbd" providerId="ADAL" clId="{FE5CFDC3-4353-4E8A-8312-A830E4BAF5D5}" dt="2022-11-10T10:26:55.874" v="1" actId="1076"/>
          <ac:picMkLst>
            <pc:docMk/>
            <pc:sldMk cId="1201266790" sldId="282"/>
            <ac:picMk id="8" creationId="{9E7F63F0-40F4-7B2A-C9B9-528E4A76266D}"/>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fif"/><Relationship Id="rId1" Type="http://schemas.openxmlformats.org/officeDocument/2006/relationships/image" Target="../media/image2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fif"/><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CB1872-2C83-4FC2-BFF0-8DA00A07088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4775E8B-2D63-4574-AFB4-DCF6F48598F0}">
      <dgm:prSet phldrT="[Text]"/>
      <dgm:spPr/>
      <dgm:t>
        <a:bodyPr/>
        <a:lstStyle/>
        <a:p>
          <a:r>
            <a:rPr lang="en-US" dirty="0">
              <a:solidFill>
                <a:schemeClr val="accent2">
                  <a:lumMod val="50000"/>
                </a:schemeClr>
              </a:solidFill>
            </a:rPr>
            <a:t>Discounts  &amp; Savings </a:t>
          </a:r>
        </a:p>
      </dgm:t>
    </dgm:pt>
    <dgm:pt modelId="{7065460F-60C4-4504-A53E-06EEEE12C368}" type="parTrans" cxnId="{1BC47B60-B962-4CF9-AFC9-E6F1FF62808D}">
      <dgm:prSet/>
      <dgm:spPr/>
      <dgm:t>
        <a:bodyPr/>
        <a:lstStyle/>
        <a:p>
          <a:endParaRPr lang="en-US"/>
        </a:p>
      </dgm:t>
    </dgm:pt>
    <dgm:pt modelId="{CD6B04D8-7ADB-4213-82FE-815494B78481}" type="sibTrans" cxnId="{1BC47B60-B962-4CF9-AFC9-E6F1FF62808D}">
      <dgm:prSet/>
      <dgm:spPr/>
      <dgm:t>
        <a:bodyPr/>
        <a:lstStyle/>
        <a:p>
          <a:endParaRPr lang="en-US"/>
        </a:p>
      </dgm:t>
    </dgm:pt>
    <dgm:pt modelId="{7F508D35-0A6B-47A7-BCD9-3B5261C2275F}">
      <dgm:prSet phldrT="[Text]" custT="1"/>
      <dgm:spPr/>
      <dgm:t>
        <a:bodyPr/>
        <a:lstStyle/>
        <a:p>
          <a:pPr algn="ctr"/>
          <a:endParaRPr lang="en-US" sz="2800" dirty="0"/>
        </a:p>
        <a:p>
          <a:pPr algn="l"/>
          <a:r>
            <a:rPr lang="en-US" sz="2800" dirty="0"/>
            <a:t>Warm Homes Discount</a:t>
          </a:r>
        </a:p>
        <a:p>
          <a:pPr algn="l"/>
          <a:r>
            <a:rPr lang="en-US" sz="1800" dirty="0"/>
            <a:t>-£150 credited to your account</a:t>
          </a:r>
        </a:p>
        <a:p>
          <a:pPr algn="l"/>
          <a:r>
            <a:rPr lang="en-US" sz="1800" dirty="0"/>
            <a:t>-If you get Pension Credit </a:t>
          </a:r>
        </a:p>
        <a:p>
          <a:pPr algn="l"/>
          <a:r>
            <a:rPr lang="en-US" sz="1800" dirty="0"/>
            <a:t>-If you have low income</a:t>
          </a:r>
        </a:p>
        <a:p>
          <a:pPr algn="l"/>
          <a:r>
            <a:rPr lang="en-US" sz="1800" dirty="0"/>
            <a:t>-Apply through your provider </a:t>
          </a:r>
        </a:p>
        <a:p>
          <a:pPr algn="l"/>
          <a:endParaRPr lang="en-US" sz="1800" dirty="0"/>
        </a:p>
      </dgm:t>
    </dgm:pt>
    <dgm:pt modelId="{DC41E5B0-B1CD-4B0D-8B29-9E158D0B1617}" type="parTrans" cxnId="{C2BE9C98-60DB-4138-85FA-C9D823E15913}">
      <dgm:prSet/>
      <dgm:spPr/>
      <dgm:t>
        <a:bodyPr/>
        <a:lstStyle/>
        <a:p>
          <a:endParaRPr lang="en-US"/>
        </a:p>
      </dgm:t>
    </dgm:pt>
    <dgm:pt modelId="{AEC0741C-3F47-4236-8FEB-2CBC4EA0709C}" type="sibTrans" cxnId="{C2BE9C98-60DB-4138-85FA-C9D823E15913}">
      <dgm:prSet/>
      <dgm:spPr/>
      <dgm:t>
        <a:bodyPr/>
        <a:lstStyle/>
        <a:p>
          <a:endParaRPr lang="en-US"/>
        </a:p>
      </dgm:t>
    </dgm:pt>
    <dgm:pt modelId="{4D3BBF37-E1BE-48A9-A3E8-1BB32AE6D213}">
      <dgm:prSet phldrT="[Text]" custT="1"/>
      <dgm:spPr/>
      <dgm:t>
        <a:bodyPr/>
        <a:lstStyle/>
        <a:p>
          <a:pPr algn="l"/>
          <a:endParaRPr lang="en-US" sz="2800" dirty="0"/>
        </a:p>
        <a:p>
          <a:pPr algn="r"/>
          <a:r>
            <a:rPr lang="en-US" sz="2800" dirty="0"/>
            <a:t>Cold Weather Payment </a:t>
          </a:r>
          <a:r>
            <a:rPr lang="en-GB" sz="1800" b="0" i="0" dirty="0"/>
            <a:t>You’ll get £25 for each 7 day period of very cold weather (zero degrees) between 1 November and 31 March. Eligible through certain benefits or mortgage interest support </a:t>
          </a:r>
          <a:endParaRPr lang="en-US" sz="1800" dirty="0"/>
        </a:p>
        <a:p>
          <a:pPr algn="ctr"/>
          <a:endParaRPr lang="en-US" sz="2800" dirty="0"/>
        </a:p>
      </dgm:t>
    </dgm:pt>
    <dgm:pt modelId="{F84120FA-834C-4234-8C9C-43B069D69415}" type="parTrans" cxnId="{1577C33E-5592-41F2-B7B0-F86D5E7CB212}">
      <dgm:prSet/>
      <dgm:spPr/>
      <dgm:t>
        <a:bodyPr/>
        <a:lstStyle/>
        <a:p>
          <a:endParaRPr lang="en-US"/>
        </a:p>
      </dgm:t>
    </dgm:pt>
    <dgm:pt modelId="{C097F389-09EA-417D-AB40-13CAED9295D4}" type="sibTrans" cxnId="{1577C33E-5592-41F2-B7B0-F86D5E7CB212}">
      <dgm:prSet/>
      <dgm:spPr/>
      <dgm:t>
        <a:bodyPr/>
        <a:lstStyle/>
        <a:p>
          <a:endParaRPr lang="en-US"/>
        </a:p>
      </dgm:t>
    </dgm:pt>
    <dgm:pt modelId="{757C0F74-D638-48C2-93DA-B34DA7E5871F}">
      <dgm:prSet phldrT="[Text]" custT="1"/>
      <dgm:spPr/>
      <dgm:t>
        <a:bodyPr/>
        <a:lstStyle/>
        <a:p>
          <a:pPr algn="l"/>
          <a:r>
            <a:rPr lang="en-US" sz="2800" dirty="0"/>
            <a:t>Winter Fuel       Payment</a:t>
          </a:r>
        </a:p>
        <a:p>
          <a:pPr algn="l"/>
          <a:r>
            <a:rPr lang="en-GB" sz="1800" b="0" i="0" dirty="0"/>
            <a:t>An automatic payment of between £100-£300 paid once you reach a certain age</a:t>
          </a:r>
          <a:endParaRPr lang="en-US" sz="2000" dirty="0"/>
        </a:p>
        <a:p>
          <a:pPr algn="ctr"/>
          <a:endParaRPr lang="en-US" sz="3200" dirty="0"/>
        </a:p>
      </dgm:t>
    </dgm:pt>
    <dgm:pt modelId="{6E801687-6E22-44C4-A58B-52DE03B850B7}" type="parTrans" cxnId="{EB29B7AD-A5A9-498C-A5F4-6B0D13765879}">
      <dgm:prSet/>
      <dgm:spPr/>
      <dgm:t>
        <a:bodyPr/>
        <a:lstStyle/>
        <a:p>
          <a:endParaRPr lang="en-US"/>
        </a:p>
      </dgm:t>
    </dgm:pt>
    <dgm:pt modelId="{D8C9047B-AB09-403C-B91D-CC200A6EEA3B}" type="sibTrans" cxnId="{EB29B7AD-A5A9-498C-A5F4-6B0D13765879}">
      <dgm:prSet/>
      <dgm:spPr/>
      <dgm:t>
        <a:bodyPr/>
        <a:lstStyle/>
        <a:p>
          <a:endParaRPr lang="en-US"/>
        </a:p>
      </dgm:t>
    </dgm:pt>
    <dgm:pt modelId="{67E073A0-F6A2-4DD7-B4C9-04DF7839EF97}">
      <dgm:prSet phldrT="[Text]" custT="1"/>
      <dgm:spPr/>
      <dgm:t>
        <a:bodyPr/>
        <a:lstStyle/>
        <a:p>
          <a:pPr algn="r"/>
          <a:r>
            <a:rPr lang="en-US" sz="2800" dirty="0"/>
            <a:t>Yorkshire </a:t>
          </a:r>
          <a:r>
            <a:rPr lang="en-US" sz="2400" dirty="0"/>
            <a:t>W</a:t>
          </a:r>
          <a:r>
            <a:rPr lang="en-US" sz="2800" dirty="0"/>
            <a:t>ater</a:t>
          </a:r>
        </a:p>
        <a:p>
          <a:pPr algn="r"/>
          <a:r>
            <a:rPr lang="en-US" sz="2000" dirty="0" err="1"/>
            <a:t>WaterSure</a:t>
          </a:r>
          <a:r>
            <a:rPr lang="en-US" sz="2000" dirty="0"/>
            <a:t>: Capped bill if you’re on certain benefits, have medical conditions resulting in higher usage, or 3+ children.  </a:t>
          </a:r>
        </a:p>
        <a:p>
          <a:pPr algn="r"/>
          <a:r>
            <a:rPr lang="en-US" sz="2000" dirty="0"/>
            <a:t>Community Trust grants for debts </a:t>
          </a:r>
        </a:p>
        <a:p>
          <a:pPr algn="r"/>
          <a:endParaRPr lang="en-US" sz="2000" dirty="0"/>
        </a:p>
      </dgm:t>
    </dgm:pt>
    <dgm:pt modelId="{36D51F11-765A-4972-8E83-9E59161C9CBE}" type="parTrans" cxnId="{E477CF40-BFA4-4DD3-8C88-71694EEF1268}">
      <dgm:prSet/>
      <dgm:spPr/>
      <dgm:t>
        <a:bodyPr/>
        <a:lstStyle/>
        <a:p>
          <a:endParaRPr lang="en-US"/>
        </a:p>
      </dgm:t>
    </dgm:pt>
    <dgm:pt modelId="{23511864-1268-4A57-992F-7323A5820C06}" type="sibTrans" cxnId="{E477CF40-BFA4-4DD3-8C88-71694EEF1268}">
      <dgm:prSet/>
      <dgm:spPr/>
      <dgm:t>
        <a:bodyPr/>
        <a:lstStyle/>
        <a:p>
          <a:endParaRPr lang="en-US"/>
        </a:p>
      </dgm:t>
    </dgm:pt>
    <dgm:pt modelId="{89830BAB-CF70-4289-88F3-090FEAA06687}" type="pres">
      <dgm:prSet presAssocID="{D6CB1872-2C83-4FC2-BFF0-8DA00A07088D}" presName="diagram" presStyleCnt="0">
        <dgm:presLayoutVars>
          <dgm:chMax val="1"/>
          <dgm:dir/>
          <dgm:animLvl val="ctr"/>
          <dgm:resizeHandles val="exact"/>
        </dgm:presLayoutVars>
      </dgm:prSet>
      <dgm:spPr/>
    </dgm:pt>
    <dgm:pt modelId="{8077472E-F4B7-4917-8652-AE72B3125DC1}" type="pres">
      <dgm:prSet presAssocID="{D6CB1872-2C83-4FC2-BFF0-8DA00A07088D}" presName="matrix" presStyleCnt="0"/>
      <dgm:spPr/>
    </dgm:pt>
    <dgm:pt modelId="{C49934FE-1F04-464C-9703-017FB346096F}" type="pres">
      <dgm:prSet presAssocID="{D6CB1872-2C83-4FC2-BFF0-8DA00A07088D}" presName="tile1" presStyleLbl="node1" presStyleIdx="0" presStyleCnt="4"/>
      <dgm:spPr/>
    </dgm:pt>
    <dgm:pt modelId="{10AF0746-E348-4CDF-B16C-0A22A5437601}" type="pres">
      <dgm:prSet presAssocID="{D6CB1872-2C83-4FC2-BFF0-8DA00A07088D}" presName="tile1text" presStyleLbl="node1" presStyleIdx="0" presStyleCnt="4">
        <dgm:presLayoutVars>
          <dgm:chMax val="0"/>
          <dgm:chPref val="0"/>
          <dgm:bulletEnabled val="1"/>
        </dgm:presLayoutVars>
      </dgm:prSet>
      <dgm:spPr/>
    </dgm:pt>
    <dgm:pt modelId="{22C40709-3783-4D77-A39C-E868957E00D5}" type="pres">
      <dgm:prSet presAssocID="{D6CB1872-2C83-4FC2-BFF0-8DA00A07088D}" presName="tile2" presStyleLbl="node1" presStyleIdx="1" presStyleCnt="4"/>
      <dgm:spPr/>
    </dgm:pt>
    <dgm:pt modelId="{FE4E30A2-9E12-4974-AAA6-8FA146F14130}" type="pres">
      <dgm:prSet presAssocID="{D6CB1872-2C83-4FC2-BFF0-8DA00A07088D}" presName="tile2text" presStyleLbl="node1" presStyleIdx="1" presStyleCnt="4">
        <dgm:presLayoutVars>
          <dgm:chMax val="0"/>
          <dgm:chPref val="0"/>
          <dgm:bulletEnabled val="1"/>
        </dgm:presLayoutVars>
      </dgm:prSet>
      <dgm:spPr/>
    </dgm:pt>
    <dgm:pt modelId="{3765FAE4-743E-461E-BE9A-E4F606D077E9}" type="pres">
      <dgm:prSet presAssocID="{D6CB1872-2C83-4FC2-BFF0-8DA00A07088D}" presName="tile3" presStyleLbl="node1" presStyleIdx="2" presStyleCnt="4"/>
      <dgm:spPr/>
    </dgm:pt>
    <dgm:pt modelId="{6D5BB4CE-7588-4468-8CBB-456451072664}" type="pres">
      <dgm:prSet presAssocID="{D6CB1872-2C83-4FC2-BFF0-8DA00A07088D}" presName="tile3text" presStyleLbl="node1" presStyleIdx="2" presStyleCnt="4">
        <dgm:presLayoutVars>
          <dgm:chMax val="0"/>
          <dgm:chPref val="0"/>
          <dgm:bulletEnabled val="1"/>
        </dgm:presLayoutVars>
      </dgm:prSet>
      <dgm:spPr/>
    </dgm:pt>
    <dgm:pt modelId="{96E36A36-AC94-450D-9462-5799B4EF6B4D}" type="pres">
      <dgm:prSet presAssocID="{D6CB1872-2C83-4FC2-BFF0-8DA00A07088D}" presName="tile4" presStyleLbl="node1" presStyleIdx="3" presStyleCnt="4"/>
      <dgm:spPr/>
    </dgm:pt>
    <dgm:pt modelId="{2542B81E-C3A1-4742-B43F-7F71D91A5711}" type="pres">
      <dgm:prSet presAssocID="{D6CB1872-2C83-4FC2-BFF0-8DA00A07088D}" presName="tile4text" presStyleLbl="node1" presStyleIdx="3" presStyleCnt="4">
        <dgm:presLayoutVars>
          <dgm:chMax val="0"/>
          <dgm:chPref val="0"/>
          <dgm:bulletEnabled val="1"/>
        </dgm:presLayoutVars>
      </dgm:prSet>
      <dgm:spPr/>
    </dgm:pt>
    <dgm:pt modelId="{089EC763-D697-4BE5-A683-37C53CCE2983}" type="pres">
      <dgm:prSet presAssocID="{D6CB1872-2C83-4FC2-BFF0-8DA00A07088D}" presName="centerTile" presStyleLbl="fgShp" presStyleIdx="0" presStyleCnt="1">
        <dgm:presLayoutVars>
          <dgm:chMax val="0"/>
          <dgm:chPref val="0"/>
        </dgm:presLayoutVars>
      </dgm:prSet>
      <dgm:spPr/>
    </dgm:pt>
  </dgm:ptLst>
  <dgm:cxnLst>
    <dgm:cxn modelId="{08706308-E9D3-4A61-9DC6-997D9FF25379}" type="presOf" srcId="{4D3BBF37-E1BE-48A9-A3E8-1BB32AE6D213}" destId="{FE4E30A2-9E12-4974-AAA6-8FA146F14130}" srcOrd="1" destOrd="0" presId="urn:microsoft.com/office/officeart/2005/8/layout/matrix1"/>
    <dgm:cxn modelId="{41AE040B-2E1E-441D-94CF-C9455048DD95}" type="presOf" srcId="{757C0F74-D638-48C2-93DA-B34DA7E5871F}" destId="{6D5BB4CE-7588-4468-8CBB-456451072664}" srcOrd="1" destOrd="0" presId="urn:microsoft.com/office/officeart/2005/8/layout/matrix1"/>
    <dgm:cxn modelId="{EDEDA80B-9D19-42F8-A26E-7C7A0AFF405B}" type="presOf" srcId="{67E073A0-F6A2-4DD7-B4C9-04DF7839EF97}" destId="{2542B81E-C3A1-4742-B43F-7F71D91A5711}" srcOrd="1" destOrd="0" presId="urn:microsoft.com/office/officeart/2005/8/layout/matrix1"/>
    <dgm:cxn modelId="{8451661E-A56F-44A4-83CD-DE1B1C960800}" type="presOf" srcId="{7F508D35-0A6B-47A7-BCD9-3B5261C2275F}" destId="{10AF0746-E348-4CDF-B16C-0A22A5437601}" srcOrd="1" destOrd="0" presId="urn:microsoft.com/office/officeart/2005/8/layout/matrix1"/>
    <dgm:cxn modelId="{03799920-8B9A-46B2-B707-3B16FEF2B716}" type="presOf" srcId="{757C0F74-D638-48C2-93DA-B34DA7E5871F}" destId="{3765FAE4-743E-461E-BE9A-E4F606D077E9}" srcOrd="0" destOrd="0" presId="urn:microsoft.com/office/officeart/2005/8/layout/matrix1"/>
    <dgm:cxn modelId="{07CDE327-F1EF-493F-9BF5-B8D661ED0AF7}" type="presOf" srcId="{4D3BBF37-E1BE-48A9-A3E8-1BB32AE6D213}" destId="{22C40709-3783-4D77-A39C-E868957E00D5}" srcOrd="0" destOrd="0" presId="urn:microsoft.com/office/officeart/2005/8/layout/matrix1"/>
    <dgm:cxn modelId="{1577C33E-5592-41F2-B7B0-F86D5E7CB212}" srcId="{D4775E8B-2D63-4574-AFB4-DCF6F48598F0}" destId="{4D3BBF37-E1BE-48A9-A3E8-1BB32AE6D213}" srcOrd="1" destOrd="0" parTransId="{F84120FA-834C-4234-8C9C-43B069D69415}" sibTransId="{C097F389-09EA-417D-AB40-13CAED9295D4}"/>
    <dgm:cxn modelId="{E477CF40-BFA4-4DD3-8C88-71694EEF1268}" srcId="{D4775E8B-2D63-4574-AFB4-DCF6F48598F0}" destId="{67E073A0-F6A2-4DD7-B4C9-04DF7839EF97}" srcOrd="3" destOrd="0" parTransId="{36D51F11-765A-4972-8E83-9E59161C9CBE}" sibTransId="{23511864-1268-4A57-992F-7323A5820C06}"/>
    <dgm:cxn modelId="{1BC47B60-B962-4CF9-AFC9-E6F1FF62808D}" srcId="{D6CB1872-2C83-4FC2-BFF0-8DA00A07088D}" destId="{D4775E8B-2D63-4574-AFB4-DCF6F48598F0}" srcOrd="0" destOrd="0" parTransId="{7065460F-60C4-4504-A53E-06EEEE12C368}" sibTransId="{CD6B04D8-7ADB-4213-82FE-815494B78481}"/>
    <dgm:cxn modelId="{80E7BA4A-1CFA-4C7D-9A7B-AFC5E61A7E6C}" type="presOf" srcId="{67E073A0-F6A2-4DD7-B4C9-04DF7839EF97}" destId="{96E36A36-AC94-450D-9462-5799B4EF6B4D}" srcOrd="0" destOrd="0" presId="urn:microsoft.com/office/officeart/2005/8/layout/matrix1"/>
    <dgm:cxn modelId="{C2BE9C98-60DB-4138-85FA-C9D823E15913}" srcId="{D4775E8B-2D63-4574-AFB4-DCF6F48598F0}" destId="{7F508D35-0A6B-47A7-BCD9-3B5261C2275F}" srcOrd="0" destOrd="0" parTransId="{DC41E5B0-B1CD-4B0D-8B29-9E158D0B1617}" sibTransId="{AEC0741C-3F47-4236-8FEB-2CBC4EA0709C}"/>
    <dgm:cxn modelId="{EB29B7AD-A5A9-498C-A5F4-6B0D13765879}" srcId="{D4775E8B-2D63-4574-AFB4-DCF6F48598F0}" destId="{757C0F74-D638-48C2-93DA-B34DA7E5871F}" srcOrd="2" destOrd="0" parTransId="{6E801687-6E22-44C4-A58B-52DE03B850B7}" sibTransId="{D8C9047B-AB09-403C-B91D-CC200A6EEA3B}"/>
    <dgm:cxn modelId="{E0788EC1-8BFE-4AD2-9406-3E4D233F2AE9}" type="presOf" srcId="{D4775E8B-2D63-4574-AFB4-DCF6F48598F0}" destId="{089EC763-D697-4BE5-A683-37C53CCE2983}" srcOrd="0" destOrd="0" presId="urn:microsoft.com/office/officeart/2005/8/layout/matrix1"/>
    <dgm:cxn modelId="{6651E4E9-E24F-40A5-8E59-02345E70C55F}" type="presOf" srcId="{D6CB1872-2C83-4FC2-BFF0-8DA00A07088D}" destId="{89830BAB-CF70-4289-88F3-090FEAA06687}" srcOrd="0" destOrd="0" presId="urn:microsoft.com/office/officeart/2005/8/layout/matrix1"/>
    <dgm:cxn modelId="{0D2ED2FA-FA55-4064-A6E6-D5E91A3146FF}" type="presOf" srcId="{7F508D35-0A6B-47A7-BCD9-3B5261C2275F}" destId="{C49934FE-1F04-464C-9703-017FB346096F}" srcOrd="0" destOrd="0" presId="urn:microsoft.com/office/officeart/2005/8/layout/matrix1"/>
    <dgm:cxn modelId="{C6C662F9-6DAD-40C6-9F77-C298009679E5}" type="presParOf" srcId="{89830BAB-CF70-4289-88F3-090FEAA06687}" destId="{8077472E-F4B7-4917-8652-AE72B3125DC1}" srcOrd="0" destOrd="0" presId="urn:microsoft.com/office/officeart/2005/8/layout/matrix1"/>
    <dgm:cxn modelId="{B53DF169-2383-479A-A16F-04E5F88CE2CA}" type="presParOf" srcId="{8077472E-F4B7-4917-8652-AE72B3125DC1}" destId="{C49934FE-1F04-464C-9703-017FB346096F}" srcOrd="0" destOrd="0" presId="urn:microsoft.com/office/officeart/2005/8/layout/matrix1"/>
    <dgm:cxn modelId="{B6AF460B-D1E8-4F27-BF32-14615558050D}" type="presParOf" srcId="{8077472E-F4B7-4917-8652-AE72B3125DC1}" destId="{10AF0746-E348-4CDF-B16C-0A22A5437601}" srcOrd="1" destOrd="0" presId="urn:microsoft.com/office/officeart/2005/8/layout/matrix1"/>
    <dgm:cxn modelId="{7C264E5D-1A19-40E0-BDE0-619A06BC0976}" type="presParOf" srcId="{8077472E-F4B7-4917-8652-AE72B3125DC1}" destId="{22C40709-3783-4D77-A39C-E868957E00D5}" srcOrd="2" destOrd="0" presId="urn:microsoft.com/office/officeart/2005/8/layout/matrix1"/>
    <dgm:cxn modelId="{DAD9975E-FE45-4A1D-8DEC-902DDC0D097A}" type="presParOf" srcId="{8077472E-F4B7-4917-8652-AE72B3125DC1}" destId="{FE4E30A2-9E12-4974-AAA6-8FA146F14130}" srcOrd="3" destOrd="0" presId="urn:microsoft.com/office/officeart/2005/8/layout/matrix1"/>
    <dgm:cxn modelId="{0F8A993E-82D5-4B37-A342-86C0399823DA}" type="presParOf" srcId="{8077472E-F4B7-4917-8652-AE72B3125DC1}" destId="{3765FAE4-743E-461E-BE9A-E4F606D077E9}" srcOrd="4" destOrd="0" presId="urn:microsoft.com/office/officeart/2005/8/layout/matrix1"/>
    <dgm:cxn modelId="{FB44D6CE-2E59-460F-8E61-BB3F3AC9F7B9}" type="presParOf" srcId="{8077472E-F4B7-4917-8652-AE72B3125DC1}" destId="{6D5BB4CE-7588-4468-8CBB-456451072664}" srcOrd="5" destOrd="0" presId="urn:microsoft.com/office/officeart/2005/8/layout/matrix1"/>
    <dgm:cxn modelId="{74317693-910B-4A6B-AFA2-AD8527EC943F}" type="presParOf" srcId="{8077472E-F4B7-4917-8652-AE72B3125DC1}" destId="{96E36A36-AC94-450D-9462-5799B4EF6B4D}" srcOrd="6" destOrd="0" presId="urn:microsoft.com/office/officeart/2005/8/layout/matrix1"/>
    <dgm:cxn modelId="{AC89CAC6-1C99-4C52-8F02-595238BCE849}" type="presParOf" srcId="{8077472E-F4B7-4917-8652-AE72B3125DC1}" destId="{2542B81E-C3A1-4742-B43F-7F71D91A5711}" srcOrd="7" destOrd="0" presId="urn:microsoft.com/office/officeart/2005/8/layout/matrix1"/>
    <dgm:cxn modelId="{E15E3AF3-E6FF-4EB2-91F1-F71BCD61A31D}" type="presParOf" srcId="{89830BAB-CF70-4289-88F3-090FEAA06687}" destId="{089EC763-D697-4BE5-A683-37C53CCE298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A5006C-0160-45A4-B2B0-37C54BE1072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D1A2F3B0-42C2-4D43-9ACA-B3B49DE14125}">
      <dgm:prSet phldrT="[Text]"/>
      <dgm:spPr/>
      <dgm:t>
        <a:bodyPr/>
        <a:lstStyle/>
        <a:p>
          <a:r>
            <a:rPr lang="en-US" dirty="0"/>
            <a:t>Free Solar PV</a:t>
          </a:r>
        </a:p>
      </dgm:t>
    </dgm:pt>
    <dgm:pt modelId="{FD4A5A71-C54E-41E2-9000-B32C29782DA5}" type="parTrans" cxnId="{317AE31E-1F10-4FC0-B055-2C16E89A7990}">
      <dgm:prSet/>
      <dgm:spPr/>
      <dgm:t>
        <a:bodyPr/>
        <a:lstStyle/>
        <a:p>
          <a:endParaRPr lang="en-US"/>
        </a:p>
      </dgm:t>
    </dgm:pt>
    <dgm:pt modelId="{F5327730-9910-41C1-A050-A20B64DE7872}" type="sibTrans" cxnId="{317AE31E-1F10-4FC0-B055-2C16E89A7990}">
      <dgm:prSet/>
      <dgm:spPr/>
      <dgm:t>
        <a:bodyPr/>
        <a:lstStyle/>
        <a:p>
          <a:endParaRPr lang="en-US"/>
        </a:p>
      </dgm:t>
    </dgm:pt>
    <dgm:pt modelId="{8B8D8B25-CF99-4C82-952B-FEB64A62A2E6}">
      <dgm:prSet phldrT="[Text]"/>
      <dgm:spPr/>
      <dgm:t>
        <a:bodyPr/>
        <a:lstStyle/>
        <a:p>
          <a:r>
            <a:rPr lang="en-US" dirty="0"/>
            <a:t>Up to 4kwh system – enough power for household of 5</a:t>
          </a:r>
        </a:p>
      </dgm:t>
    </dgm:pt>
    <dgm:pt modelId="{91452357-5A48-4A3D-903D-13016A09B06F}" type="parTrans" cxnId="{455D2B94-39C0-44CF-B45F-A1B49A147D11}">
      <dgm:prSet/>
      <dgm:spPr/>
      <dgm:t>
        <a:bodyPr/>
        <a:lstStyle/>
        <a:p>
          <a:endParaRPr lang="en-US"/>
        </a:p>
      </dgm:t>
    </dgm:pt>
    <dgm:pt modelId="{8B18EFFD-DB9C-4A3E-B2CC-E6258E3B6045}" type="sibTrans" cxnId="{455D2B94-39C0-44CF-B45F-A1B49A147D11}">
      <dgm:prSet/>
      <dgm:spPr/>
      <dgm:t>
        <a:bodyPr/>
        <a:lstStyle/>
        <a:p>
          <a:endParaRPr lang="en-US"/>
        </a:p>
      </dgm:t>
    </dgm:pt>
    <dgm:pt modelId="{3DFAA137-E3A9-42D6-8AFE-B069B2475108}">
      <dgm:prSet phldrT="[Text]"/>
      <dgm:spPr/>
      <dgm:t>
        <a:bodyPr/>
        <a:lstStyle/>
        <a:p>
          <a:r>
            <a:rPr lang="en-US" dirty="0"/>
            <a:t>For anyone with EPC of E,F,G</a:t>
          </a:r>
        </a:p>
      </dgm:t>
    </dgm:pt>
    <dgm:pt modelId="{5C865C38-F3A8-4889-A0AD-0F9F865C9158}" type="parTrans" cxnId="{9DC0E405-03DC-46D6-8D82-FCC6CE3F141D}">
      <dgm:prSet/>
      <dgm:spPr/>
      <dgm:t>
        <a:bodyPr/>
        <a:lstStyle/>
        <a:p>
          <a:endParaRPr lang="en-US"/>
        </a:p>
      </dgm:t>
    </dgm:pt>
    <dgm:pt modelId="{BB623505-3003-4512-A2D7-364C10A4F5FC}" type="sibTrans" cxnId="{9DC0E405-03DC-46D6-8D82-FCC6CE3F141D}">
      <dgm:prSet/>
      <dgm:spPr/>
      <dgm:t>
        <a:bodyPr/>
        <a:lstStyle/>
        <a:p>
          <a:endParaRPr lang="en-US"/>
        </a:p>
      </dgm:t>
    </dgm:pt>
    <dgm:pt modelId="{0C0F6AEC-8BC2-4158-9171-79B44A248DCB}">
      <dgm:prSet phldrT="[Text]"/>
      <dgm:spPr/>
      <dgm:t>
        <a:bodyPr/>
        <a:lstStyle/>
        <a:p>
          <a:r>
            <a:rPr lang="en-US" dirty="0"/>
            <a:t>Discounted New A-Rated Boiler </a:t>
          </a:r>
        </a:p>
      </dgm:t>
    </dgm:pt>
    <dgm:pt modelId="{9F087D2E-028F-4E83-BB93-62E7684CB5CB}" type="parTrans" cxnId="{9C547FF9-40A6-41E1-8362-660CACA5C3B9}">
      <dgm:prSet/>
      <dgm:spPr/>
      <dgm:t>
        <a:bodyPr/>
        <a:lstStyle/>
        <a:p>
          <a:endParaRPr lang="en-US"/>
        </a:p>
      </dgm:t>
    </dgm:pt>
    <dgm:pt modelId="{9D877971-D2AD-4D6C-B248-D7AC1BB6D127}" type="sibTrans" cxnId="{9C547FF9-40A6-41E1-8362-660CACA5C3B9}">
      <dgm:prSet/>
      <dgm:spPr/>
      <dgm:t>
        <a:bodyPr/>
        <a:lstStyle/>
        <a:p>
          <a:endParaRPr lang="en-US"/>
        </a:p>
      </dgm:t>
    </dgm:pt>
    <dgm:pt modelId="{85172444-C8E4-4E76-9702-D2BB776F6D59}">
      <dgm:prSet phldrT="[Text]"/>
      <dgm:spPr/>
      <dgm:t>
        <a:bodyPr/>
        <a:lstStyle/>
        <a:p>
          <a:r>
            <a:rPr lang="en-US" dirty="0"/>
            <a:t>Save £305 a year on bills </a:t>
          </a:r>
        </a:p>
      </dgm:t>
    </dgm:pt>
    <dgm:pt modelId="{DDDA461B-513B-4DC9-B877-A7C0E00BBBAC}" type="parTrans" cxnId="{5958670D-C243-43C8-863E-401F1487D7D2}">
      <dgm:prSet/>
      <dgm:spPr/>
      <dgm:t>
        <a:bodyPr/>
        <a:lstStyle/>
        <a:p>
          <a:endParaRPr lang="en-US"/>
        </a:p>
      </dgm:t>
    </dgm:pt>
    <dgm:pt modelId="{B28B2FD8-B91A-40AA-BB7B-CF60F9F2666E}" type="sibTrans" cxnId="{5958670D-C243-43C8-863E-401F1487D7D2}">
      <dgm:prSet/>
      <dgm:spPr/>
      <dgm:t>
        <a:bodyPr/>
        <a:lstStyle/>
        <a:p>
          <a:endParaRPr lang="en-US"/>
        </a:p>
      </dgm:t>
    </dgm:pt>
    <dgm:pt modelId="{B935E08B-7914-47D6-8B48-1644001FA5D2}">
      <dgm:prSet phldrT="[Text]"/>
      <dgm:spPr/>
      <dgm:t>
        <a:bodyPr/>
        <a:lstStyle/>
        <a:p>
          <a:r>
            <a:rPr lang="en-US" dirty="0"/>
            <a:t>New boiler for under £2000</a:t>
          </a:r>
        </a:p>
      </dgm:t>
    </dgm:pt>
    <dgm:pt modelId="{D7B1EF93-B5A5-4370-9B4D-B4327F07981D}" type="parTrans" cxnId="{E3E72425-8826-4339-B142-A69F96B8AF2E}">
      <dgm:prSet/>
      <dgm:spPr/>
      <dgm:t>
        <a:bodyPr/>
        <a:lstStyle/>
        <a:p>
          <a:endParaRPr lang="en-US"/>
        </a:p>
      </dgm:t>
    </dgm:pt>
    <dgm:pt modelId="{120434C0-BBFC-4FD0-B991-E8D3817AEADA}" type="sibTrans" cxnId="{E3E72425-8826-4339-B142-A69F96B8AF2E}">
      <dgm:prSet/>
      <dgm:spPr/>
      <dgm:t>
        <a:bodyPr/>
        <a:lstStyle/>
        <a:p>
          <a:endParaRPr lang="en-US"/>
        </a:p>
      </dgm:t>
    </dgm:pt>
    <dgm:pt modelId="{A1763089-A717-425A-BBCF-AF42BE5146F8}">
      <dgm:prSet phldrT="[Text]"/>
      <dgm:spPr/>
      <dgm:t>
        <a:bodyPr/>
        <a:lstStyle/>
        <a:p>
          <a:r>
            <a:rPr lang="en-US" dirty="0"/>
            <a:t>Free Insulation </a:t>
          </a:r>
        </a:p>
      </dgm:t>
    </dgm:pt>
    <dgm:pt modelId="{1D816AB7-9AA8-42E7-BB0A-9F2415F3C4B5}" type="parTrans" cxnId="{771831A0-51B5-4002-9CB6-459239DA9651}">
      <dgm:prSet/>
      <dgm:spPr/>
      <dgm:t>
        <a:bodyPr/>
        <a:lstStyle/>
        <a:p>
          <a:endParaRPr lang="en-US"/>
        </a:p>
      </dgm:t>
    </dgm:pt>
    <dgm:pt modelId="{D4035479-4F71-4018-B25B-72EB87A9A2C3}" type="sibTrans" cxnId="{771831A0-51B5-4002-9CB6-459239DA9651}">
      <dgm:prSet/>
      <dgm:spPr/>
      <dgm:t>
        <a:bodyPr/>
        <a:lstStyle/>
        <a:p>
          <a:endParaRPr lang="en-US"/>
        </a:p>
      </dgm:t>
    </dgm:pt>
    <dgm:pt modelId="{354AD646-7C72-49E7-889D-609DD8C213EB}">
      <dgm:prSet phldrT="[Text]"/>
      <dgm:spPr/>
      <dgm:t>
        <a:bodyPr/>
        <a:lstStyle/>
        <a:p>
          <a:r>
            <a:rPr lang="en-US" dirty="0"/>
            <a:t>Cavity wall, Loft, Attic Room</a:t>
          </a:r>
        </a:p>
      </dgm:t>
    </dgm:pt>
    <dgm:pt modelId="{5A61A415-807C-4834-94CD-20D8AADD8647}" type="parTrans" cxnId="{0DE07C90-9FBD-4F8F-B212-F7324FFD51D3}">
      <dgm:prSet/>
      <dgm:spPr/>
      <dgm:t>
        <a:bodyPr/>
        <a:lstStyle/>
        <a:p>
          <a:endParaRPr lang="en-US"/>
        </a:p>
      </dgm:t>
    </dgm:pt>
    <dgm:pt modelId="{6C63F8E6-11D8-4323-82A9-325D4ACD17DF}" type="sibTrans" cxnId="{0DE07C90-9FBD-4F8F-B212-F7324FFD51D3}">
      <dgm:prSet/>
      <dgm:spPr/>
      <dgm:t>
        <a:bodyPr/>
        <a:lstStyle/>
        <a:p>
          <a:endParaRPr lang="en-US"/>
        </a:p>
      </dgm:t>
    </dgm:pt>
    <dgm:pt modelId="{E9B86C35-77AF-4B38-9037-4144C27E118A}">
      <dgm:prSet phldrT="[Text]"/>
      <dgm:spPr/>
      <dgm:t>
        <a:bodyPr/>
        <a:lstStyle/>
        <a:p>
          <a:r>
            <a:rPr lang="en-US" dirty="0"/>
            <a:t>EPC ratings D,E,F,G</a:t>
          </a:r>
        </a:p>
      </dgm:t>
    </dgm:pt>
    <dgm:pt modelId="{1EB5B1ED-0721-40E0-B2F8-EE06210E59DE}" type="parTrans" cxnId="{06BB5227-6DE7-463C-B64D-C8FA8ACBEBE5}">
      <dgm:prSet/>
      <dgm:spPr/>
      <dgm:t>
        <a:bodyPr/>
        <a:lstStyle/>
        <a:p>
          <a:endParaRPr lang="en-US"/>
        </a:p>
      </dgm:t>
    </dgm:pt>
    <dgm:pt modelId="{EB671D34-6916-45BD-A3E2-AEB790B7D9FF}" type="sibTrans" cxnId="{06BB5227-6DE7-463C-B64D-C8FA8ACBEBE5}">
      <dgm:prSet/>
      <dgm:spPr/>
      <dgm:t>
        <a:bodyPr/>
        <a:lstStyle/>
        <a:p>
          <a:endParaRPr lang="en-US"/>
        </a:p>
      </dgm:t>
    </dgm:pt>
    <dgm:pt modelId="{20B49B21-A65F-469C-BD10-8C5A4C2F74F1}">
      <dgm:prSet phldrT="[Text]"/>
      <dgm:spPr/>
      <dgm:t>
        <a:bodyPr/>
        <a:lstStyle/>
        <a:p>
          <a:r>
            <a:rPr lang="en-US" dirty="0"/>
            <a:t>Apply online OR</a:t>
          </a:r>
          <a:endParaRPr lang="en-US" i="1" dirty="0"/>
        </a:p>
      </dgm:t>
    </dgm:pt>
    <dgm:pt modelId="{F6DCE12F-CDD0-47B6-BE16-658C72E75534}" type="parTrans" cxnId="{2C493FD0-F1F7-4F7E-B9D9-A4A6582597AE}">
      <dgm:prSet/>
      <dgm:spPr/>
      <dgm:t>
        <a:bodyPr/>
        <a:lstStyle/>
        <a:p>
          <a:endParaRPr lang="en-US"/>
        </a:p>
      </dgm:t>
    </dgm:pt>
    <dgm:pt modelId="{7A28B11C-5501-454A-BC37-13E4A952F3E0}" type="sibTrans" cxnId="{2C493FD0-F1F7-4F7E-B9D9-A4A6582597AE}">
      <dgm:prSet/>
      <dgm:spPr/>
      <dgm:t>
        <a:bodyPr/>
        <a:lstStyle/>
        <a:p>
          <a:endParaRPr lang="en-US"/>
        </a:p>
      </dgm:t>
    </dgm:pt>
    <dgm:pt modelId="{D3BDD64D-5782-441E-9560-AEA6032BAB2D}">
      <dgm:prSet phldrT="[Text]"/>
      <dgm:spPr/>
      <dgm:t>
        <a:bodyPr/>
        <a:lstStyle/>
        <a:p>
          <a:r>
            <a:rPr lang="en-US" dirty="0"/>
            <a:t>Apply online or call 0800 597 1500</a:t>
          </a:r>
        </a:p>
      </dgm:t>
    </dgm:pt>
    <dgm:pt modelId="{406A5255-EBFE-4C58-AF8B-5996ADB2CF46}" type="parTrans" cxnId="{DA75AABC-573D-47A6-936A-402C9207E95B}">
      <dgm:prSet/>
      <dgm:spPr/>
      <dgm:t>
        <a:bodyPr/>
        <a:lstStyle/>
        <a:p>
          <a:endParaRPr lang="en-US"/>
        </a:p>
      </dgm:t>
    </dgm:pt>
    <dgm:pt modelId="{CBDAB00D-039C-4C0F-9C6B-510F3A7B9BA8}" type="sibTrans" cxnId="{DA75AABC-573D-47A6-936A-402C9207E95B}">
      <dgm:prSet/>
      <dgm:spPr/>
      <dgm:t>
        <a:bodyPr/>
        <a:lstStyle/>
        <a:p>
          <a:endParaRPr lang="en-US"/>
        </a:p>
      </dgm:t>
    </dgm:pt>
    <dgm:pt modelId="{C8719580-CD49-4639-BAD9-4E4E042D76EA}">
      <dgm:prSet phldrT="[Text]"/>
      <dgm:spPr/>
      <dgm:t>
        <a:bodyPr/>
        <a:lstStyle/>
        <a:p>
          <a:r>
            <a:rPr lang="en-US" dirty="0"/>
            <a:t>Apply online OR</a:t>
          </a:r>
        </a:p>
      </dgm:t>
    </dgm:pt>
    <dgm:pt modelId="{20BDC88C-2D0A-48E6-8CA4-CA3F89507A33}" type="parTrans" cxnId="{914F8B62-CEBA-418A-84A2-4E0852D36FE8}">
      <dgm:prSet/>
      <dgm:spPr/>
      <dgm:t>
        <a:bodyPr/>
        <a:lstStyle/>
        <a:p>
          <a:endParaRPr lang="en-US"/>
        </a:p>
      </dgm:t>
    </dgm:pt>
    <dgm:pt modelId="{13BD8A30-B5E6-448A-B8A6-1777A8D263D5}" type="sibTrans" cxnId="{914F8B62-CEBA-418A-84A2-4E0852D36FE8}">
      <dgm:prSet/>
      <dgm:spPr/>
      <dgm:t>
        <a:bodyPr/>
        <a:lstStyle/>
        <a:p>
          <a:endParaRPr lang="en-US"/>
        </a:p>
      </dgm:t>
    </dgm:pt>
    <dgm:pt modelId="{9EC3C470-6ADD-49FC-AC68-C29CFDB16BD8}">
      <dgm:prSet phldrT="[Text]"/>
      <dgm:spPr/>
      <dgm:t>
        <a:bodyPr/>
        <a:lstStyle/>
        <a:p>
          <a:r>
            <a:rPr lang="en-US" dirty="0"/>
            <a:t>email </a:t>
          </a:r>
          <a:r>
            <a:rPr lang="en-US" i="1" dirty="0"/>
            <a:t>wayne.kenwards@eclipseenergy.co.uk</a:t>
          </a:r>
          <a:r>
            <a:rPr lang="en-US" dirty="0"/>
            <a:t> </a:t>
          </a:r>
        </a:p>
      </dgm:t>
    </dgm:pt>
    <dgm:pt modelId="{4558C447-367E-42DB-BC3B-D8ECA96D0FCB}" type="parTrans" cxnId="{B0419C77-488E-487B-B745-E075A204BC47}">
      <dgm:prSet/>
      <dgm:spPr/>
      <dgm:t>
        <a:bodyPr/>
        <a:lstStyle/>
        <a:p>
          <a:endParaRPr lang="en-US"/>
        </a:p>
      </dgm:t>
    </dgm:pt>
    <dgm:pt modelId="{6089A72F-7083-4A67-89A6-A844D857AD02}" type="sibTrans" cxnId="{B0419C77-488E-487B-B745-E075A204BC47}">
      <dgm:prSet/>
      <dgm:spPr/>
      <dgm:t>
        <a:bodyPr/>
        <a:lstStyle/>
        <a:p>
          <a:endParaRPr lang="en-US"/>
        </a:p>
      </dgm:t>
    </dgm:pt>
    <dgm:pt modelId="{1C0EF4F4-A9F5-4561-A7E7-A1D8B283EE1E}">
      <dgm:prSet phldrT="[Text]"/>
      <dgm:spPr/>
      <dgm:t>
        <a:bodyPr/>
        <a:lstStyle/>
        <a:p>
          <a:r>
            <a:rPr lang="en-US" dirty="0"/>
            <a:t>email </a:t>
          </a:r>
          <a:r>
            <a:rPr lang="en-US" i="1" dirty="0"/>
            <a:t>hedley.purton@acooleelectrical.co.uk</a:t>
          </a:r>
        </a:p>
      </dgm:t>
    </dgm:pt>
    <dgm:pt modelId="{28BED4B3-8C97-4011-BF91-E2CFF6807F5A}" type="parTrans" cxnId="{7F8C642E-4E52-4E45-BCFA-4F9D3FA588D4}">
      <dgm:prSet/>
      <dgm:spPr/>
      <dgm:t>
        <a:bodyPr/>
        <a:lstStyle/>
        <a:p>
          <a:endParaRPr lang="en-US"/>
        </a:p>
      </dgm:t>
    </dgm:pt>
    <dgm:pt modelId="{6554847A-6794-498A-871F-C739074311A7}" type="sibTrans" cxnId="{7F8C642E-4E52-4E45-BCFA-4F9D3FA588D4}">
      <dgm:prSet/>
      <dgm:spPr/>
      <dgm:t>
        <a:bodyPr/>
        <a:lstStyle/>
        <a:p>
          <a:endParaRPr lang="en-US"/>
        </a:p>
      </dgm:t>
    </dgm:pt>
    <dgm:pt modelId="{8AA1B058-917E-48F8-AF20-508E20B842FA}" type="pres">
      <dgm:prSet presAssocID="{15A5006C-0160-45A4-B2B0-37C54BE10722}" presName="linear" presStyleCnt="0">
        <dgm:presLayoutVars>
          <dgm:dir/>
          <dgm:resizeHandles val="exact"/>
        </dgm:presLayoutVars>
      </dgm:prSet>
      <dgm:spPr/>
    </dgm:pt>
    <dgm:pt modelId="{9581DB9D-9951-415C-9205-73F5D11AB763}" type="pres">
      <dgm:prSet presAssocID="{D1A2F3B0-42C2-4D43-9ACA-B3B49DE14125}" presName="comp" presStyleCnt="0"/>
      <dgm:spPr/>
    </dgm:pt>
    <dgm:pt modelId="{6DAA9D79-C62E-4C8D-AF5E-DC740B7C62E0}" type="pres">
      <dgm:prSet presAssocID="{D1A2F3B0-42C2-4D43-9ACA-B3B49DE14125}" presName="box" presStyleLbl="node1" presStyleIdx="0" presStyleCnt="3"/>
      <dgm:spPr/>
    </dgm:pt>
    <dgm:pt modelId="{D8B91F6A-288A-40BA-AD89-54F144C97A25}" type="pres">
      <dgm:prSet presAssocID="{D1A2F3B0-42C2-4D43-9ACA-B3B49DE14125}" presName="img" presStyleLbl="fgImgPlace1" presStyleIdx="0" presStyleCnt="3"/>
      <dgm:spPr>
        <a:blipFill rotWithShape="1">
          <a:blip xmlns:r="http://schemas.openxmlformats.org/officeDocument/2006/relationships" r:embed="rId1"/>
          <a:stretch>
            <a:fillRect/>
          </a:stretch>
        </a:blipFill>
      </dgm:spPr>
    </dgm:pt>
    <dgm:pt modelId="{D73D3772-A2BF-4A8F-BC26-A98D78601503}" type="pres">
      <dgm:prSet presAssocID="{D1A2F3B0-42C2-4D43-9ACA-B3B49DE14125}" presName="text" presStyleLbl="node1" presStyleIdx="0" presStyleCnt="3">
        <dgm:presLayoutVars>
          <dgm:bulletEnabled val="1"/>
        </dgm:presLayoutVars>
      </dgm:prSet>
      <dgm:spPr/>
    </dgm:pt>
    <dgm:pt modelId="{A2F3763A-C75E-4260-815C-8C20045163E8}" type="pres">
      <dgm:prSet presAssocID="{F5327730-9910-41C1-A050-A20B64DE7872}" presName="spacer" presStyleCnt="0"/>
      <dgm:spPr/>
    </dgm:pt>
    <dgm:pt modelId="{8EF3235D-0A20-4975-8319-35515FFCD4AF}" type="pres">
      <dgm:prSet presAssocID="{0C0F6AEC-8BC2-4158-9171-79B44A248DCB}" presName="comp" presStyleCnt="0"/>
      <dgm:spPr/>
    </dgm:pt>
    <dgm:pt modelId="{9B0BB0AA-3EFD-4A0B-BE74-954781979EE2}" type="pres">
      <dgm:prSet presAssocID="{0C0F6AEC-8BC2-4158-9171-79B44A248DCB}" presName="box" presStyleLbl="node1" presStyleIdx="1" presStyleCnt="3"/>
      <dgm:spPr/>
    </dgm:pt>
    <dgm:pt modelId="{1D2C2A73-7289-49E0-9F1D-3815EEBE088C}" type="pres">
      <dgm:prSet presAssocID="{0C0F6AEC-8BC2-4158-9171-79B44A248DCB}"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4D58F62F-E1BF-4F7F-8867-B0BD6C6FD5F6}" type="pres">
      <dgm:prSet presAssocID="{0C0F6AEC-8BC2-4158-9171-79B44A248DCB}" presName="text" presStyleLbl="node1" presStyleIdx="1" presStyleCnt="3">
        <dgm:presLayoutVars>
          <dgm:bulletEnabled val="1"/>
        </dgm:presLayoutVars>
      </dgm:prSet>
      <dgm:spPr/>
    </dgm:pt>
    <dgm:pt modelId="{BA0FA8A8-AB9B-4250-B23F-7C6680144D02}" type="pres">
      <dgm:prSet presAssocID="{9D877971-D2AD-4D6C-B248-D7AC1BB6D127}" presName="spacer" presStyleCnt="0"/>
      <dgm:spPr/>
    </dgm:pt>
    <dgm:pt modelId="{C89C72AD-94B4-430E-8937-E34176558A62}" type="pres">
      <dgm:prSet presAssocID="{A1763089-A717-425A-BBCF-AF42BE5146F8}" presName="comp" presStyleCnt="0"/>
      <dgm:spPr/>
    </dgm:pt>
    <dgm:pt modelId="{389706AB-F23E-43DA-840F-6914D1082C31}" type="pres">
      <dgm:prSet presAssocID="{A1763089-A717-425A-BBCF-AF42BE5146F8}" presName="box" presStyleLbl="node1" presStyleIdx="2" presStyleCnt="3"/>
      <dgm:spPr/>
    </dgm:pt>
    <dgm:pt modelId="{FA6E2593-CD62-47B4-8CA8-29AF951462BE}" type="pres">
      <dgm:prSet presAssocID="{A1763089-A717-425A-BBCF-AF42BE5146F8}"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dgm:spPr>
    </dgm:pt>
    <dgm:pt modelId="{3921C157-CC2D-4427-BDC7-F5FDC8781BDA}" type="pres">
      <dgm:prSet presAssocID="{A1763089-A717-425A-BBCF-AF42BE5146F8}" presName="text" presStyleLbl="node1" presStyleIdx="2" presStyleCnt="3">
        <dgm:presLayoutVars>
          <dgm:bulletEnabled val="1"/>
        </dgm:presLayoutVars>
      </dgm:prSet>
      <dgm:spPr/>
    </dgm:pt>
  </dgm:ptLst>
  <dgm:cxnLst>
    <dgm:cxn modelId="{9DC0E405-03DC-46D6-8D82-FCC6CE3F141D}" srcId="{D1A2F3B0-42C2-4D43-9ACA-B3B49DE14125}" destId="{3DFAA137-E3A9-42D6-8AFE-B069B2475108}" srcOrd="1" destOrd="0" parTransId="{5C865C38-F3A8-4889-A0AD-0F9F865C9158}" sibTransId="{BB623505-3003-4512-A2D7-364C10A4F5FC}"/>
    <dgm:cxn modelId="{8E1D5209-2DB9-433C-B56B-305802645C78}" type="presOf" srcId="{85172444-C8E4-4E76-9702-D2BB776F6D59}" destId="{4D58F62F-E1BF-4F7F-8867-B0BD6C6FD5F6}" srcOrd="1" destOrd="1" presId="urn:microsoft.com/office/officeart/2005/8/layout/vList4"/>
    <dgm:cxn modelId="{7869270C-BA0E-48A6-819E-3BE05344F49A}" type="presOf" srcId="{C8719580-CD49-4639-BAD9-4E4E042D76EA}" destId="{3921C157-CC2D-4427-BDC7-F5FDC8781BDA}" srcOrd="1" destOrd="3" presId="urn:microsoft.com/office/officeart/2005/8/layout/vList4"/>
    <dgm:cxn modelId="{5958670D-C243-43C8-863E-401F1487D7D2}" srcId="{0C0F6AEC-8BC2-4158-9171-79B44A248DCB}" destId="{85172444-C8E4-4E76-9702-D2BB776F6D59}" srcOrd="0" destOrd="0" parTransId="{DDDA461B-513B-4DC9-B877-A7C0E00BBBAC}" sibTransId="{B28B2FD8-B91A-40AA-BB7B-CF60F9F2666E}"/>
    <dgm:cxn modelId="{C2388A0E-90B9-4A81-8B98-5E2BF6C8CFA2}" type="presOf" srcId="{1C0EF4F4-A9F5-4561-A7E7-A1D8B283EE1E}" destId="{6DAA9D79-C62E-4C8D-AF5E-DC740B7C62E0}" srcOrd="0" destOrd="4" presId="urn:microsoft.com/office/officeart/2005/8/layout/vList4"/>
    <dgm:cxn modelId="{14F38311-02C6-4F1A-8958-9CBD7B185539}" type="presOf" srcId="{D1A2F3B0-42C2-4D43-9ACA-B3B49DE14125}" destId="{6DAA9D79-C62E-4C8D-AF5E-DC740B7C62E0}" srcOrd="0" destOrd="0" presId="urn:microsoft.com/office/officeart/2005/8/layout/vList4"/>
    <dgm:cxn modelId="{317AE31E-1F10-4FC0-B055-2C16E89A7990}" srcId="{15A5006C-0160-45A4-B2B0-37C54BE10722}" destId="{D1A2F3B0-42C2-4D43-9ACA-B3B49DE14125}" srcOrd="0" destOrd="0" parTransId="{FD4A5A71-C54E-41E2-9000-B32C29782DA5}" sibTransId="{F5327730-9910-41C1-A050-A20B64DE7872}"/>
    <dgm:cxn modelId="{E3E72425-8826-4339-B142-A69F96B8AF2E}" srcId="{0C0F6AEC-8BC2-4158-9171-79B44A248DCB}" destId="{B935E08B-7914-47D6-8B48-1644001FA5D2}" srcOrd="1" destOrd="0" parTransId="{D7B1EF93-B5A5-4370-9B4D-B4327F07981D}" sibTransId="{120434C0-BBFC-4FD0-B991-E8D3817AEADA}"/>
    <dgm:cxn modelId="{06BB5227-6DE7-463C-B64D-C8FA8ACBEBE5}" srcId="{A1763089-A717-425A-BBCF-AF42BE5146F8}" destId="{E9B86C35-77AF-4B38-9037-4144C27E118A}" srcOrd="1" destOrd="0" parTransId="{1EB5B1ED-0721-40E0-B2F8-EE06210E59DE}" sibTransId="{EB671D34-6916-45BD-A3E2-AEB790B7D9FF}"/>
    <dgm:cxn modelId="{7F8C642E-4E52-4E45-BCFA-4F9D3FA588D4}" srcId="{D1A2F3B0-42C2-4D43-9ACA-B3B49DE14125}" destId="{1C0EF4F4-A9F5-4561-A7E7-A1D8B283EE1E}" srcOrd="3" destOrd="0" parTransId="{28BED4B3-8C97-4011-BF91-E2CFF6807F5A}" sibTransId="{6554847A-6794-498A-871F-C739074311A7}"/>
    <dgm:cxn modelId="{6F5AE135-9CD4-436A-A287-86318BBEF933}" type="presOf" srcId="{E9B86C35-77AF-4B38-9037-4144C27E118A}" destId="{3921C157-CC2D-4427-BDC7-F5FDC8781BDA}" srcOrd="1" destOrd="2" presId="urn:microsoft.com/office/officeart/2005/8/layout/vList4"/>
    <dgm:cxn modelId="{35878636-87A1-41AE-9A10-7D134CCDA194}" type="presOf" srcId="{E9B86C35-77AF-4B38-9037-4144C27E118A}" destId="{389706AB-F23E-43DA-840F-6914D1082C31}" srcOrd="0" destOrd="2" presId="urn:microsoft.com/office/officeart/2005/8/layout/vList4"/>
    <dgm:cxn modelId="{3855373E-2033-4D18-8FED-A85ECA3B6729}" type="presOf" srcId="{0C0F6AEC-8BC2-4158-9171-79B44A248DCB}" destId="{4D58F62F-E1BF-4F7F-8867-B0BD6C6FD5F6}" srcOrd="1" destOrd="0" presId="urn:microsoft.com/office/officeart/2005/8/layout/vList4"/>
    <dgm:cxn modelId="{DCA2085F-E7C6-4905-B230-DBE46C485A48}" type="presOf" srcId="{0C0F6AEC-8BC2-4158-9171-79B44A248DCB}" destId="{9B0BB0AA-3EFD-4A0B-BE74-954781979EE2}" srcOrd="0" destOrd="0" presId="urn:microsoft.com/office/officeart/2005/8/layout/vList4"/>
    <dgm:cxn modelId="{E17FC441-A799-4F14-878D-A5ED895268E7}" type="presOf" srcId="{C8719580-CD49-4639-BAD9-4E4E042D76EA}" destId="{389706AB-F23E-43DA-840F-6914D1082C31}" srcOrd="0" destOrd="3" presId="urn:microsoft.com/office/officeart/2005/8/layout/vList4"/>
    <dgm:cxn modelId="{914F8B62-CEBA-418A-84A2-4E0852D36FE8}" srcId="{A1763089-A717-425A-BBCF-AF42BE5146F8}" destId="{C8719580-CD49-4639-BAD9-4E4E042D76EA}" srcOrd="2" destOrd="0" parTransId="{20BDC88C-2D0A-48E6-8CA4-CA3F89507A33}" sibTransId="{13BD8A30-B5E6-448A-B8A6-1777A8D263D5}"/>
    <dgm:cxn modelId="{EBB83643-2484-47BD-827A-F4D868A110E9}" type="presOf" srcId="{D1A2F3B0-42C2-4D43-9ACA-B3B49DE14125}" destId="{D73D3772-A2BF-4A8F-BC26-A98D78601503}" srcOrd="1" destOrd="0" presId="urn:microsoft.com/office/officeart/2005/8/layout/vList4"/>
    <dgm:cxn modelId="{DF2F8F45-64AF-488D-AB3B-012CC529FEF7}" type="presOf" srcId="{15A5006C-0160-45A4-B2B0-37C54BE10722}" destId="{8AA1B058-917E-48F8-AF20-508E20B842FA}" srcOrd="0" destOrd="0" presId="urn:microsoft.com/office/officeart/2005/8/layout/vList4"/>
    <dgm:cxn modelId="{01163671-1A7C-4920-A9C1-1B8B9DF1CF0E}" type="presOf" srcId="{85172444-C8E4-4E76-9702-D2BB776F6D59}" destId="{9B0BB0AA-3EFD-4A0B-BE74-954781979EE2}" srcOrd="0" destOrd="1" presId="urn:microsoft.com/office/officeart/2005/8/layout/vList4"/>
    <dgm:cxn modelId="{B0419C77-488E-487B-B745-E075A204BC47}" srcId="{A1763089-A717-425A-BBCF-AF42BE5146F8}" destId="{9EC3C470-6ADD-49FC-AC68-C29CFDB16BD8}" srcOrd="3" destOrd="0" parTransId="{4558C447-367E-42DB-BC3B-D8ECA96D0FCB}" sibTransId="{6089A72F-7083-4A67-89A6-A844D857AD02}"/>
    <dgm:cxn modelId="{9257D88D-4969-4114-978C-3F200ECA3C1A}" type="presOf" srcId="{3DFAA137-E3A9-42D6-8AFE-B069B2475108}" destId="{D73D3772-A2BF-4A8F-BC26-A98D78601503}" srcOrd="1" destOrd="2" presId="urn:microsoft.com/office/officeart/2005/8/layout/vList4"/>
    <dgm:cxn modelId="{0DE07C90-9FBD-4F8F-B212-F7324FFD51D3}" srcId="{A1763089-A717-425A-BBCF-AF42BE5146F8}" destId="{354AD646-7C72-49E7-889D-609DD8C213EB}" srcOrd="0" destOrd="0" parTransId="{5A61A415-807C-4834-94CD-20D8AADD8647}" sibTransId="{6C63F8E6-11D8-4323-82A9-325D4ACD17DF}"/>
    <dgm:cxn modelId="{455D2B94-39C0-44CF-B45F-A1B49A147D11}" srcId="{D1A2F3B0-42C2-4D43-9ACA-B3B49DE14125}" destId="{8B8D8B25-CF99-4C82-952B-FEB64A62A2E6}" srcOrd="0" destOrd="0" parTransId="{91452357-5A48-4A3D-903D-13016A09B06F}" sibTransId="{8B18EFFD-DB9C-4A3E-B2CC-E6258E3B6045}"/>
    <dgm:cxn modelId="{8F0E9C9C-B014-4311-95FC-7128240D07DB}" type="presOf" srcId="{1C0EF4F4-A9F5-4561-A7E7-A1D8B283EE1E}" destId="{D73D3772-A2BF-4A8F-BC26-A98D78601503}" srcOrd="1" destOrd="4" presId="urn:microsoft.com/office/officeart/2005/8/layout/vList4"/>
    <dgm:cxn modelId="{771831A0-51B5-4002-9CB6-459239DA9651}" srcId="{15A5006C-0160-45A4-B2B0-37C54BE10722}" destId="{A1763089-A717-425A-BBCF-AF42BE5146F8}" srcOrd="2" destOrd="0" parTransId="{1D816AB7-9AA8-42E7-BB0A-9F2415F3C4B5}" sibTransId="{D4035479-4F71-4018-B25B-72EB87A9A2C3}"/>
    <dgm:cxn modelId="{EB56ACA3-0DDF-4A10-B86C-9F33190F711A}" type="presOf" srcId="{D3BDD64D-5782-441E-9560-AEA6032BAB2D}" destId="{4D58F62F-E1BF-4F7F-8867-B0BD6C6FD5F6}" srcOrd="1" destOrd="3" presId="urn:microsoft.com/office/officeart/2005/8/layout/vList4"/>
    <dgm:cxn modelId="{0EADBBAD-B7E3-48CE-8B0E-B48A5410BA50}" type="presOf" srcId="{20B49B21-A65F-469C-BD10-8C5A4C2F74F1}" destId="{D73D3772-A2BF-4A8F-BC26-A98D78601503}" srcOrd="1" destOrd="3" presId="urn:microsoft.com/office/officeart/2005/8/layout/vList4"/>
    <dgm:cxn modelId="{DA75AABC-573D-47A6-936A-402C9207E95B}" srcId="{0C0F6AEC-8BC2-4158-9171-79B44A248DCB}" destId="{D3BDD64D-5782-441E-9560-AEA6032BAB2D}" srcOrd="2" destOrd="0" parTransId="{406A5255-EBFE-4C58-AF8B-5996ADB2CF46}" sibTransId="{CBDAB00D-039C-4C0F-9C6B-510F3A7B9BA8}"/>
    <dgm:cxn modelId="{40777CBD-3F69-47C6-82CD-768A907212D9}" type="presOf" srcId="{3DFAA137-E3A9-42D6-8AFE-B069B2475108}" destId="{6DAA9D79-C62E-4C8D-AF5E-DC740B7C62E0}" srcOrd="0" destOrd="2" presId="urn:microsoft.com/office/officeart/2005/8/layout/vList4"/>
    <dgm:cxn modelId="{2C493FD0-F1F7-4F7E-B9D9-A4A6582597AE}" srcId="{D1A2F3B0-42C2-4D43-9ACA-B3B49DE14125}" destId="{20B49B21-A65F-469C-BD10-8C5A4C2F74F1}" srcOrd="2" destOrd="0" parTransId="{F6DCE12F-CDD0-47B6-BE16-658C72E75534}" sibTransId="{7A28B11C-5501-454A-BC37-13E4A952F3E0}"/>
    <dgm:cxn modelId="{1C51DED0-320B-4FD0-BAE0-7D2D248BC83B}" type="presOf" srcId="{9EC3C470-6ADD-49FC-AC68-C29CFDB16BD8}" destId="{3921C157-CC2D-4427-BDC7-F5FDC8781BDA}" srcOrd="1" destOrd="4" presId="urn:microsoft.com/office/officeart/2005/8/layout/vList4"/>
    <dgm:cxn modelId="{AE7007D1-C0B9-4309-A1CD-60C12654814A}" type="presOf" srcId="{D3BDD64D-5782-441E-9560-AEA6032BAB2D}" destId="{9B0BB0AA-3EFD-4A0B-BE74-954781979EE2}" srcOrd="0" destOrd="3" presId="urn:microsoft.com/office/officeart/2005/8/layout/vList4"/>
    <dgm:cxn modelId="{0DD92FD3-F2D6-4314-AF49-4CF1512314E4}" type="presOf" srcId="{20B49B21-A65F-469C-BD10-8C5A4C2F74F1}" destId="{6DAA9D79-C62E-4C8D-AF5E-DC740B7C62E0}" srcOrd="0" destOrd="3" presId="urn:microsoft.com/office/officeart/2005/8/layout/vList4"/>
    <dgm:cxn modelId="{B61402D4-B0D5-46B5-9510-A238BF273AB6}" type="presOf" srcId="{354AD646-7C72-49E7-889D-609DD8C213EB}" destId="{3921C157-CC2D-4427-BDC7-F5FDC8781BDA}" srcOrd="1" destOrd="1" presId="urn:microsoft.com/office/officeart/2005/8/layout/vList4"/>
    <dgm:cxn modelId="{59564FD8-3F83-45A1-BAED-88648E7733AB}" type="presOf" srcId="{9EC3C470-6ADD-49FC-AC68-C29CFDB16BD8}" destId="{389706AB-F23E-43DA-840F-6914D1082C31}" srcOrd="0" destOrd="4" presId="urn:microsoft.com/office/officeart/2005/8/layout/vList4"/>
    <dgm:cxn modelId="{6FDB89D8-5B67-43AE-94AC-E6EE388F00DE}" type="presOf" srcId="{B935E08B-7914-47D6-8B48-1644001FA5D2}" destId="{9B0BB0AA-3EFD-4A0B-BE74-954781979EE2}" srcOrd="0" destOrd="2" presId="urn:microsoft.com/office/officeart/2005/8/layout/vList4"/>
    <dgm:cxn modelId="{ED1239E6-8CF8-402B-BFD4-8F03236F5E16}" type="presOf" srcId="{354AD646-7C72-49E7-889D-609DD8C213EB}" destId="{389706AB-F23E-43DA-840F-6914D1082C31}" srcOrd="0" destOrd="1" presId="urn:microsoft.com/office/officeart/2005/8/layout/vList4"/>
    <dgm:cxn modelId="{5F035AE9-C755-452E-BAF6-01275569A4D9}" type="presOf" srcId="{A1763089-A717-425A-BBCF-AF42BE5146F8}" destId="{3921C157-CC2D-4427-BDC7-F5FDC8781BDA}" srcOrd="1" destOrd="0" presId="urn:microsoft.com/office/officeart/2005/8/layout/vList4"/>
    <dgm:cxn modelId="{0DE9FBE9-47FD-499A-AE98-F606BCC60E73}" type="presOf" srcId="{8B8D8B25-CF99-4C82-952B-FEB64A62A2E6}" destId="{6DAA9D79-C62E-4C8D-AF5E-DC740B7C62E0}" srcOrd="0" destOrd="1" presId="urn:microsoft.com/office/officeart/2005/8/layout/vList4"/>
    <dgm:cxn modelId="{F965B3F0-EA07-43F4-9EA9-637E1DC33EC2}" type="presOf" srcId="{B935E08B-7914-47D6-8B48-1644001FA5D2}" destId="{4D58F62F-E1BF-4F7F-8867-B0BD6C6FD5F6}" srcOrd="1" destOrd="2" presId="urn:microsoft.com/office/officeart/2005/8/layout/vList4"/>
    <dgm:cxn modelId="{1B19AFF2-3BA4-4E82-88C1-5B6325F7DA04}" type="presOf" srcId="{A1763089-A717-425A-BBCF-AF42BE5146F8}" destId="{389706AB-F23E-43DA-840F-6914D1082C31}" srcOrd="0" destOrd="0" presId="urn:microsoft.com/office/officeart/2005/8/layout/vList4"/>
    <dgm:cxn modelId="{9C547FF9-40A6-41E1-8362-660CACA5C3B9}" srcId="{15A5006C-0160-45A4-B2B0-37C54BE10722}" destId="{0C0F6AEC-8BC2-4158-9171-79B44A248DCB}" srcOrd="1" destOrd="0" parTransId="{9F087D2E-028F-4E83-BB93-62E7684CB5CB}" sibTransId="{9D877971-D2AD-4D6C-B248-D7AC1BB6D127}"/>
    <dgm:cxn modelId="{D72781FF-5615-4890-BEED-FD9B22051536}" type="presOf" srcId="{8B8D8B25-CF99-4C82-952B-FEB64A62A2E6}" destId="{D73D3772-A2BF-4A8F-BC26-A98D78601503}" srcOrd="1" destOrd="1" presId="urn:microsoft.com/office/officeart/2005/8/layout/vList4"/>
    <dgm:cxn modelId="{77382767-5778-487E-A8EE-B469BAF706B4}" type="presParOf" srcId="{8AA1B058-917E-48F8-AF20-508E20B842FA}" destId="{9581DB9D-9951-415C-9205-73F5D11AB763}" srcOrd="0" destOrd="0" presId="urn:microsoft.com/office/officeart/2005/8/layout/vList4"/>
    <dgm:cxn modelId="{ECDDECBC-8931-4E71-A333-F8C1E5737A0E}" type="presParOf" srcId="{9581DB9D-9951-415C-9205-73F5D11AB763}" destId="{6DAA9D79-C62E-4C8D-AF5E-DC740B7C62E0}" srcOrd="0" destOrd="0" presId="urn:microsoft.com/office/officeart/2005/8/layout/vList4"/>
    <dgm:cxn modelId="{978C925F-D2BA-4AC6-A71D-AE99E664C7CB}" type="presParOf" srcId="{9581DB9D-9951-415C-9205-73F5D11AB763}" destId="{D8B91F6A-288A-40BA-AD89-54F144C97A25}" srcOrd="1" destOrd="0" presId="urn:microsoft.com/office/officeart/2005/8/layout/vList4"/>
    <dgm:cxn modelId="{A0F5FED0-012F-462E-8634-866DD2464719}" type="presParOf" srcId="{9581DB9D-9951-415C-9205-73F5D11AB763}" destId="{D73D3772-A2BF-4A8F-BC26-A98D78601503}" srcOrd="2" destOrd="0" presId="urn:microsoft.com/office/officeart/2005/8/layout/vList4"/>
    <dgm:cxn modelId="{38858E5D-2E8B-4760-AE9D-27DA5A1E62B3}" type="presParOf" srcId="{8AA1B058-917E-48F8-AF20-508E20B842FA}" destId="{A2F3763A-C75E-4260-815C-8C20045163E8}" srcOrd="1" destOrd="0" presId="urn:microsoft.com/office/officeart/2005/8/layout/vList4"/>
    <dgm:cxn modelId="{40874E41-0C20-4270-8ACC-8445A67516DA}" type="presParOf" srcId="{8AA1B058-917E-48F8-AF20-508E20B842FA}" destId="{8EF3235D-0A20-4975-8319-35515FFCD4AF}" srcOrd="2" destOrd="0" presId="urn:microsoft.com/office/officeart/2005/8/layout/vList4"/>
    <dgm:cxn modelId="{5BA187BB-AB67-4992-85CA-359C67ACF5FE}" type="presParOf" srcId="{8EF3235D-0A20-4975-8319-35515FFCD4AF}" destId="{9B0BB0AA-3EFD-4A0B-BE74-954781979EE2}" srcOrd="0" destOrd="0" presId="urn:microsoft.com/office/officeart/2005/8/layout/vList4"/>
    <dgm:cxn modelId="{48F0E88D-BB21-4066-8675-0BF8248039D6}" type="presParOf" srcId="{8EF3235D-0A20-4975-8319-35515FFCD4AF}" destId="{1D2C2A73-7289-49E0-9F1D-3815EEBE088C}" srcOrd="1" destOrd="0" presId="urn:microsoft.com/office/officeart/2005/8/layout/vList4"/>
    <dgm:cxn modelId="{D4FA811D-933D-45C4-9373-4E136A1405AB}" type="presParOf" srcId="{8EF3235D-0A20-4975-8319-35515FFCD4AF}" destId="{4D58F62F-E1BF-4F7F-8867-B0BD6C6FD5F6}" srcOrd="2" destOrd="0" presId="urn:microsoft.com/office/officeart/2005/8/layout/vList4"/>
    <dgm:cxn modelId="{72C73B22-9376-4E69-B4CD-E30EF4BB3A75}" type="presParOf" srcId="{8AA1B058-917E-48F8-AF20-508E20B842FA}" destId="{BA0FA8A8-AB9B-4250-B23F-7C6680144D02}" srcOrd="3" destOrd="0" presId="urn:microsoft.com/office/officeart/2005/8/layout/vList4"/>
    <dgm:cxn modelId="{B93EA93C-FA4F-432A-B7D4-D842D96F32A2}" type="presParOf" srcId="{8AA1B058-917E-48F8-AF20-508E20B842FA}" destId="{C89C72AD-94B4-430E-8937-E34176558A62}" srcOrd="4" destOrd="0" presId="urn:microsoft.com/office/officeart/2005/8/layout/vList4"/>
    <dgm:cxn modelId="{3F2BEA8E-0B3A-4D48-9FC4-0FA8065A7FDA}" type="presParOf" srcId="{C89C72AD-94B4-430E-8937-E34176558A62}" destId="{389706AB-F23E-43DA-840F-6914D1082C31}" srcOrd="0" destOrd="0" presId="urn:microsoft.com/office/officeart/2005/8/layout/vList4"/>
    <dgm:cxn modelId="{B3D33B63-F0F8-48A3-89C9-767C4405590A}" type="presParOf" srcId="{C89C72AD-94B4-430E-8937-E34176558A62}" destId="{FA6E2593-CD62-47B4-8CA8-29AF951462BE}" srcOrd="1" destOrd="0" presId="urn:microsoft.com/office/officeart/2005/8/layout/vList4"/>
    <dgm:cxn modelId="{824C7328-ECBD-4049-8F5A-E5CBBB2978CA}" type="presParOf" srcId="{C89C72AD-94B4-430E-8937-E34176558A62}" destId="{3921C157-CC2D-4427-BDC7-F5FDC8781BDA}"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ADBC1-B7F6-4B9A-97F3-4E99C7438506}"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EBF78E45-76ED-4931-8B34-1ED61D2DE3CC}">
      <dgm:prSet phldrT="[Text]"/>
      <dgm:spPr/>
      <dgm:t>
        <a:bodyPr/>
        <a:lstStyle/>
        <a:p>
          <a:r>
            <a:rPr lang="en-US" dirty="0"/>
            <a:t>4KWh system powers household of 5 people</a:t>
          </a:r>
        </a:p>
      </dgm:t>
    </dgm:pt>
    <dgm:pt modelId="{661BC4C8-0697-468C-AB4B-8646BD579B7F}" type="parTrans" cxnId="{505B7BE9-2A3F-4DF4-A549-9D34642BA477}">
      <dgm:prSet/>
      <dgm:spPr/>
      <dgm:t>
        <a:bodyPr/>
        <a:lstStyle/>
        <a:p>
          <a:endParaRPr lang="en-US"/>
        </a:p>
      </dgm:t>
    </dgm:pt>
    <dgm:pt modelId="{DE3292CA-52FF-4079-97BF-5561B826C418}" type="sibTrans" cxnId="{505B7BE9-2A3F-4DF4-A549-9D34642BA477}">
      <dgm:prSet/>
      <dgm:spPr/>
      <dgm:t>
        <a:bodyPr/>
        <a:lstStyle/>
        <a:p>
          <a:endParaRPr lang="en-US"/>
        </a:p>
      </dgm:t>
    </dgm:pt>
    <dgm:pt modelId="{3F6285B8-D0FE-4F02-ADC8-E2353F96575B}">
      <dgm:prSet phldrT="[Text]"/>
      <dgm:spPr/>
      <dgm:t>
        <a:bodyPr/>
        <a:lstStyle/>
        <a:p>
          <a:r>
            <a:rPr lang="en-US" dirty="0"/>
            <a:t>If there is visible light, your system will generate energy – cloudy or not </a:t>
          </a:r>
        </a:p>
      </dgm:t>
    </dgm:pt>
    <dgm:pt modelId="{181F9888-FCC5-4871-B256-8D089B9B5115}" type="parTrans" cxnId="{84A9DC71-85AC-4AA7-A257-ECF81C33E536}">
      <dgm:prSet/>
      <dgm:spPr/>
      <dgm:t>
        <a:bodyPr/>
        <a:lstStyle/>
        <a:p>
          <a:endParaRPr lang="en-US"/>
        </a:p>
      </dgm:t>
    </dgm:pt>
    <dgm:pt modelId="{3DF3FD95-436B-4250-B05C-4A615247D2E0}" type="sibTrans" cxnId="{84A9DC71-85AC-4AA7-A257-ECF81C33E536}">
      <dgm:prSet/>
      <dgm:spPr/>
      <dgm:t>
        <a:bodyPr/>
        <a:lstStyle/>
        <a:p>
          <a:endParaRPr lang="en-US"/>
        </a:p>
      </dgm:t>
    </dgm:pt>
    <dgm:pt modelId="{0EE9DCD4-3944-4C68-93B2-65FEE4A18A0B}">
      <dgm:prSet phldrT="[Text]"/>
      <dgm:spPr/>
      <dgm:t>
        <a:bodyPr/>
        <a:lstStyle/>
        <a:p>
          <a:r>
            <a:rPr lang="en-US" dirty="0"/>
            <a:t>Incredibly safe, no danger of chemical leaks or toxic fumes </a:t>
          </a:r>
        </a:p>
      </dgm:t>
    </dgm:pt>
    <dgm:pt modelId="{B91BE7B9-63B7-4380-B3AD-5774B27BBC5D}" type="parTrans" cxnId="{8181E123-5B3D-48F9-AEBD-E466EDE7142F}">
      <dgm:prSet/>
      <dgm:spPr/>
      <dgm:t>
        <a:bodyPr/>
        <a:lstStyle/>
        <a:p>
          <a:endParaRPr lang="en-US"/>
        </a:p>
      </dgm:t>
    </dgm:pt>
    <dgm:pt modelId="{6DC3874D-C071-4839-9347-124B73479E85}" type="sibTrans" cxnId="{8181E123-5B3D-48F9-AEBD-E466EDE7142F}">
      <dgm:prSet/>
      <dgm:spPr/>
      <dgm:t>
        <a:bodyPr/>
        <a:lstStyle/>
        <a:p>
          <a:endParaRPr lang="en-US"/>
        </a:p>
      </dgm:t>
    </dgm:pt>
    <dgm:pt modelId="{478C9F5F-8EEC-4D3C-ACEF-4B25F9C7FF7D}">
      <dgm:prSet phldrT="[Text]"/>
      <dgm:spPr/>
      <dgm:t>
        <a:bodyPr/>
        <a:lstStyle/>
        <a:p>
          <a:r>
            <a:rPr lang="en-US" dirty="0"/>
            <a:t>Silent to run so minimal impact on immediate environment </a:t>
          </a:r>
        </a:p>
      </dgm:t>
    </dgm:pt>
    <dgm:pt modelId="{A1C22664-8C86-4A06-ADAA-B9B9BB6D7658}" type="parTrans" cxnId="{FED3629D-A2F9-4C6A-8AE4-81A9C871F27C}">
      <dgm:prSet/>
      <dgm:spPr/>
      <dgm:t>
        <a:bodyPr/>
        <a:lstStyle/>
        <a:p>
          <a:endParaRPr lang="en-US"/>
        </a:p>
      </dgm:t>
    </dgm:pt>
    <dgm:pt modelId="{ACB50AF9-62C4-44F4-9754-8A021533AFC6}" type="sibTrans" cxnId="{FED3629D-A2F9-4C6A-8AE4-81A9C871F27C}">
      <dgm:prSet/>
      <dgm:spPr/>
      <dgm:t>
        <a:bodyPr/>
        <a:lstStyle/>
        <a:p>
          <a:endParaRPr lang="en-US"/>
        </a:p>
      </dgm:t>
    </dgm:pt>
    <dgm:pt modelId="{EB7CBD95-662D-4CE7-84FC-464C9B47E1E2}">
      <dgm:prSet phldrT="[Text]"/>
      <dgm:spPr/>
      <dgm:t>
        <a:bodyPr/>
        <a:lstStyle/>
        <a:p>
          <a:r>
            <a:rPr lang="en-US" dirty="0"/>
            <a:t>Apply for FREE solar with Better Homes Yorkshire </a:t>
          </a:r>
        </a:p>
      </dgm:t>
    </dgm:pt>
    <dgm:pt modelId="{F2C88F3A-EDCB-45C4-B0E6-C811F595F870}" type="parTrans" cxnId="{6278EC10-6193-455F-B472-F63735542725}">
      <dgm:prSet/>
      <dgm:spPr/>
      <dgm:t>
        <a:bodyPr/>
        <a:lstStyle/>
        <a:p>
          <a:endParaRPr lang="en-US"/>
        </a:p>
      </dgm:t>
    </dgm:pt>
    <dgm:pt modelId="{A9B0CCFC-71B9-41C3-880B-B53AA77728C3}" type="sibTrans" cxnId="{6278EC10-6193-455F-B472-F63735542725}">
      <dgm:prSet/>
      <dgm:spPr/>
      <dgm:t>
        <a:bodyPr/>
        <a:lstStyle/>
        <a:p>
          <a:endParaRPr lang="en-US"/>
        </a:p>
      </dgm:t>
    </dgm:pt>
    <dgm:pt modelId="{753DC958-6F9E-435A-9F54-A02DC21CBC48}">
      <dgm:prSet phldrT="[Text]"/>
      <dgm:spPr/>
      <dgm:t>
        <a:bodyPr/>
        <a:lstStyle/>
        <a:p>
          <a:r>
            <a:rPr lang="en-US" dirty="0"/>
            <a:t>GET PAID for excess energy you produce </a:t>
          </a:r>
        </a:p>
      </dgm:t>
    </dgm:pt>
    <dgm:pt modelId="{A87E255E-DDD3-4C60-B068-C46A43AA3EDA}" type="parTrans" cxnId="{036E7295-271E-4E2F-9BC6-9B4C11AB8FDF}">
      <dgm:prSet/>
      <dgm:spPr/>
      <dgm:t>
        <a:bodyPr/>
        <a:lstStyle/>
        <a:p>
          <a:endParaRPr lang="en-US"/>
        </a:p>
      </dgm:t>
    </dgm:pt>
    <dgm:pt modelId="{D1688ECA-E47C-430F-8F82-774F680BC760}" type="sibTrans" cxnId="{036E7295-271E-4E2F-9BC6-9B4C11AB8FDF}">
      <dgm:prSet/>
      <dgm:spPr/>
      <dgm:t>
        <a:bodyPr/>
        <a:lstStyle/>
        <a:p>
          <a:endParaRPr lang="en-US"/>
        </a:p>
      </dgm:t>
    </dgm:pt>
    <dgm:pt modelId="{9D815742-8367-41AF-BB9A-AD1F24E82222}">
      <dgm:prSet phldrT="[Text]"/>
      <dgm:spPr/>
      <dgm:t>
        <a:bodyPr/>
        <a:lstStyle/>
        <a:p>
          <a:r>
            <a:rPr lang="en-US" dirty="0"/>
            <a:t>Installation takes around 3 days, then you can track how much energy it generates </a:t>
          </a:r>
        </a:p>
      </dgm:t>
    </dgm:pt>
    <dgm:pt modelId="{27285911-9216-4E39-9090-40D3377CD1F5}" type="parTrans" cxnId="{C12D6F62-4183-4135-BA28-D10918EA5B44}">
      <dgm:prSet/>
      <dgm:spPr/>
      <dgm:t>
        <a:bodyPr/>
        <a:lstStyle/>
        <a:p>
          <a:endParaRPr lang="en-US"/>
        </a:p>
      </dgm:t>
    </dgm:pt>
    <dgm:pt modelId="{9B5D9BB4-0C33-4026-A5D2-ABB6B8221DB9}" type="sibTrans" cxnId="{C12D6F62-4183-4135-BA28-D10918EA5B44}">
      <dgm:prSet/>
      <dgm:spPr/>
      <dgm:t>
        <a:bodyPr/>
        <a:lstStyle/>
        <a:p>
          <a:endParaRPr lang="en-US"/>
        </a:p>
      </dgm:t>
    </dgm:pt>
    <dgm:pt modelId="{1614E4E6-0C6B-47B4-A9F2-E791678E93DE}" type="pres">
      <dgm:prSet presAssocID="{8D2ADBC1-B7F6-4B9A-97F3-4E99C7438506}" presName="Name0" presStyleCnt="0">
        <dgm:presLayoutVars>
          <dgm:chMax val="1"/>
          <dgm:chPref val="1"/>
          <dgm:dir/>
          <dgm:animOne val="branch"/>
          <dgm:animLvl val="lvl"/>
        </dgm:presLayoutVars>
      </dgm:prSet>
      <dgm:spPr/>
    </dgm:pt>
    <dgm:pt modelId="{DDE11714-45A5-4DC0-98D6-2753BA13921A}" type="pres">
      <dgm:prSet presAssocID="{EBF78E45-76ED-4931-8B34-1ED61D2DE3CC}" presName="Parent" presStyleLbl="node0" presStyleIdx="0" presStyleCnt="1">
        <dgm:presLayoutVars>
          <dgm:chMax val="6"/>
          <dgm:chPref val="6"/>
        </dgm:presLayoutVars>
      </dgm:prSet>
      <dgm:spPr/>
    </dgm:pt>
    <dgm:pt modelId="{E76A046C-4060-455C-847E-33E50FD6AF06}" type="pres">
      <dgm:prSet presAssocID="{3F6285B8-D0FE-4F02-ADC8-E2353F96575B}" presName="Accent1" presStyleCnt="0"/>
      <dgm:spPr/>
    </dgm:pt>
    <dgm:pt modelId="{B67770E3-9AA2-4265-9990-56E66D2E942D}" type="pres">
      <dgm:prSet presAssocID="{3F6285B8-D0FE-4F02-ADC8-E2353F96575B}" presName="Accent" presStyleLbl="bgShp" presStyleIdx="0" presStyleCnt="6"/>
      <dgm:spPr/>
    </dgm:pt>
    <dgm:pt modelId="{1FE062F9-7101-46CF-A17A-58F873D2A6D6}" type="pres">
      <dgm:prSet presAssocID="{3F6285B8-D0FE-4F02-ADC8-E2353F96575B}" presName="Child1" presStyleLbl="node1" presStyleIdx="0" presStyleCnt="6">
        <dgm:presLayoutVars>
          <dgm:chMax val="0"/>
          <dgm:chPref val="0"/>
          <dgm:bulletEnabled val="1"/>
        </dgm:presLayoutVars>
      </dgm:prSet>
      <dgm:spPr/>
    </dgm:pt>
    <dgm:pt modelId="{C94A1784-A971-4723-A0BF-4335882AFE68}" type="pres">
      <dgm:prSet presAssocID="{0EE9DCD4-3944-4C68-93B2-65FEE4A18A0B}" presName="Accent2" presStyleCnt="0"/>
      <dgm:spPr/>
    </dgm:pt>
    <dgm:pt modelId="{91CE3E94-827C-45D8-932D-38AF5FFD26B4}" type="pres">
      <dgm:prSet presAssocID="{0EE9DCD4-3944-4C68-93B2-65FEE4A18A0B}" presName="Accent" presStyleLbl="bgShp" presStyleIdx="1" presStyleCnt="6"/>
      <dgm:spPr/>
    </dgm:pt>
    <dgm:pt modelId="{C0D2DD38-B38A-407F-8640-F8856748A1E4}" type="pres">
      <dgm:prSet presAssocID="{0EE9DCD4-3944-4C68-93B2-65FEE4A18A0B}" presName="Child2" presStyleLbl="node1" presStyleIdx="1" presStyleCnt="6">
        <dgm:presLayoutVars>
          <dgm:chMax val="0"/>
          <dgm:chPref val="0"/>
          <dgm:bulletEnabled val="1"/>
        </dgm:presLayoutVars>
      </dgm:prSet>
      <dgm:spPr/>
    </dgm:pt>
    <dgm:pt modelId="{91D3AC4F-C26F-4329-8CA2-3308000E3A8A}" type="pres">
      <dgm:prSet presAssocID="{478C9F5F-8EEC-4D3C-ACEF-4B25F9C7FF7D}" presName="Accent3" presStyleCnt="0"/>
      <dgm:spPr/>
    </dgm:pt>
    <dgm:pt modelId="{3E80BF0F-E0AC-4135-AAF1-7492FCA47EEB}" type="pres">
      <dgm:prSet presAssocID="{478C9F5F-8EEC-4D3C-ACEF-4B25F9C7FF7D}" presName="Accent" presStyleLbl="bgShp" presStyleIdx="2" presStyleCnt="6"/>
      <dgm:spPr/>
    </dgm:pt>
    <dgm:pt modelId="{27543C2A-2AC5-44F4-AA8D-3B5149C6B1DE}" type="pres">
      <dgm:prSet presAssocID="{478C9F5F-8EEC-4D3C-ACEF-4B25F9C7FF7D}" presName="Child3" presStyleLbl="node1" presStyleIdx="2" presStyleCnt="6">
        <dgm:presLayoutVars>
          <dgm:chMax val="0"/>
          <dgm:chPref val="0"/>
          <dgm:bulletEnabled val="1"/>
        </dgm:presLayoutVars>
      </dgm:prSet>
      <dgm:spPr/>
    </dgm:pt>
    <dgm:pt modelId="{2414254A-DC3B-4CB2-8B42-11C82D57D352}" type="pres">
      <dgm:prSet presAssocID="{EB7CBD95-662D-4CE7-84FC-464C9B47E1E2}" presName="Accent4" presStyleCnt="0"/>
      <dgm:spPr/>
    </dgm:pt>
    <dgm:pt modelId="{5C765538-66D7-461D-B876-FD03E3850C50}" type="pres">
      <dgm:prSet presAssocID="{EB7CBD95-662D-4CE7-84FC-464C9B47E1E2}" presName="Accent" presStyleLbl="bgShp" presStyleIdx="3" presStyleCnt="6"/>
      <dgm:spPr/>
    </dgm:pt>
    <dgm:pt modelId="{B1AFBC79-0D9C-4BF1-9557-9F18B6F03CBA}" type="pres">
      <dgm:prSet presAssocID="{EB7CBD95-662D-4CE7-84FC-464C9B47E1E2}" presName="Child4" presStyleLbl="node1" presStyleIdx="3" presStyleCnt="6">
        <dgm:presLayoutVars>
          <dgm:chMax val="0"/>
          <dgm:chPref val="0"/>
          <dgm:bulletEnabled val="1"/>
        </dgm:presLayoutVars>
      </dgm:prSet>
      <dgm:spPr/>
    </dgm:pt>
    <dgm:pt modelId="{FF7F90DB-1EB3-4F5B-AE91-D6819A2B8A86}" type="pres">
      <dgm:prSet presAssocID="{753DC958-6F9E-435A-9F54-A02DC21CBC48}" presName="Accent5" presStyleCnt="0"/>
      <dgm:spPr/>
    </dgm:pt>
    <dgm:pt modelId="{3AC090AF-9105-44BF-A2D8-5E9BC65938DB}" type="pres">
      <dgm:prSet presAssocID="{753DC958-6F9E-435A-9F54-A02DC21CBC48}" presName="Accent" presStyleLbl="bgShp" presStyleIdx="4" presStyleCnt="6"/>
      <dgm:spPr/>
    </dgm:pt>
    <dgm:pt modelId="{49C96824-416A-4169-8B21-3334785E1427}" type="pres">
      <dgm:prSet presAssocID="{753DC958-6F9E-435A-9F54-A02DC21CBC48}" presName="Child5" presStyleLbl="node1" presStyleIdx="4" presStyleCnt="6">
        <dgm:presLayoutVars>
          <dgm:chMax val="0"/>
          <dgm:chPref val="0"/>
          <dgm:bulletEnabled val="1"/>
        </dgm:presLayoutVars>
      </dgm:prSet>
      <dgm:spPr/>
    </dgm:pt>
    <dgm:pt modelId="{A9733078-A8A9-45DD-A97F-18FDF805B045}" type="pres">
      <dgm:prSet presAssocID="{9D815742-8367-41AF-BB9A-AD1F24E82222}" presName="Accent6" presStyleCnt="0"/>
      <dgm:spPr/>
    </dgm:pt>
    <dgm:pt modelId="{441A8396-9B52-4676-8DFC-1574F5BD104C}" type="pres">
      <dgm:prSet presAssocID="{9D815742-8367-41AF-BB9A-AD1F24E82222}" presName="Accent" presStyleLbl="bgShp" presStyleIdx="5" presStyleCnt="6"/>
      <dgm:spPr/>
    </dgm:pt>
    <dgm:pt modelId="{E7700D40-1F28-451C-83F5-D3927CA17E81}" type="pres">
      <dgm:prSet presAssocID="{9D815742-8367-41AF-BB9A-AD1F24E82222}" presName="Child6" presStyleLbl="node1" presStyleIdx="5" presStyleCnt="6">
        <dgm:presLayoutVars>
          <dgm:chMax val="0"/>
          <dgm:chPref val="0"/>
          <dgm:bulletEnabled val="1"/>
        </dgm:presLayoutVars>
      </dgm:prSet>
      <dgm:spPr/>
    </dgm:pt>
  </dgm:ptLst>
  <dgm:cxnLst>
    <dgm:cxn modelId="{6278EC10-6193-455F-B472-F63735542725}" srcId="{EBF78E45-76ED-4931-8B34-1ED61D2DE3CC}" destId="{EB7CBD95-662D-4CE7-84FC-464C9B47E1E2}" srcOrd="3" destOrd="0" parTransId="{F2C88F3A-EDCB-45C4-B0E6-C811F595F870}" sibTransId="{A9B0CCFC-71B9-41C3-880B-B53AA77728C3}"/>
    <dgm:cxn modelId="{AF63DE1F-4C8F-498F-91D2-5459527453E3}" type="presOf" srcId="{EBF78E45-76ED-4931-8B34-1ED61D2DE3CC}" destId="{DDE11714-45A5-4DC0-98D6-2753BA13921A}" srcOrd="0" destOrd="0" presId="urn:microsoft.com/office/officeart/2011/layout/HexagonRadial"/>
    <dgm:cxn modelId="{6C0F2421-556B-4641-8C1E-7B80EC558CCD}" type="presOf" srcId="{EB7CBD95-662D-4CE7-84FC-464C9B47E1E2}" destId="{B1AFBC79-0D9C-4BF1-9557-9F18B6F03CBA}" srcOrd="0" destOrd="0" presId="urn:microsoft.com/office/officeart/2011/layout/HexagonRadial"/>
    <dgm:cxn modelId="{8181E123-5B3D-48F9-AEBD-E466EDE7142F}" srcId="{EBF78E45-76ED-4931-8B34-1ED61D2DE3CC}" destId="{0EE9DCD4-3944-4C68-93B2-65FEE4A18A0B}" srcOrd="1" destOrd="0" parTransId="{B91BE7B9-63B7-4380-B3AD-5774B27BBC5D}" sibTransId="{6DC3874D-C071-4839-9347-124B73479E85}"/>
    <dgm:cxn modelId="{36416D2B-FBD4-4D54-8C61-82C2767D38DD}" type="presOf" srcId="{753DC958-6F9E-435A-9F54-A02DC21CBC48}" destId="{49C96824-416A-4169-8B21-3334785E1427}" srcOrd="0" destOrd="0" presId="urn:microsoft.com/office/officeart/2011/layout/HexagonRadial"/>
    <dgm:cxn modelId="{68C49E5E-9E42-4069-A652-2E596B10EA6D}" type="presOf" srcId="{9D815742-8367-41AF-BB9A-AD1F24E82222}" destId="{E7700D40-1F28-451C-83F5-D3927CA17E81}" srcOrd="0" destOrd="0" presId="urn:microsoft.com/office/officeart/2011/layout/HexagonRadial"/>
    <dgm:cxn modelId="{C12D6F62-4183-4135-BA28-D10918EA5B44}" srcId="{EBF78E45-76ED-4931-8B34-1ED61D2DE3CC}" destId="{9D815742-8367-41AF-BB9A-AD1F24E82222}" srcOrd="5" destOrd="0" parTransId="{27285911-9216-4E39-9090-40D3377CD1F5}" sibTransId="{9B5D9BB4-0C33-4026-A5D2-ABB6B8221DB9}"/>
    <dgm:cxn modelId="{13269F6A-0696-44B7-B1F6-563EF5F412F3}" type="presOf" srcId="{8D2ADBC1-B7F6-4B9A-97F3-4E99C7438506}" destId="{1614E4E6-0C6B-47B4-A9F2-E791678E93DE}" srcOrd="0" destOrd="0" presId="urn:microsoft.com/office/officeart/2011/layout/HexagonRadial"/>
    <dgm:cxn modelId="{03B9926C-1AA0-44CA-9693-F55313C8ED74}" type="presOf" srcId="{3F6285B8-D0FE-4F02-ADC8-E2353F96575B}" destId="{1FE062F9-7101-46CF-A17A-58F873D2A6D6}" srcOrd="0" destOrd="0" presId="urn:microsoft.com/office/officeart/2011/layout/HexagonRadial"/>
    <dgm:cxn modelId="{84A9DC71-85AC-4AA7-A257-ECF81C33E536}" srcId="{EBF78E45-76ED-4931-8B34-1ED61D2DE3CC}" destId="{3F6285B8-D0FE-4F02-ADC8-E2353F96575B}" srcOrd="0" destOrd="0" parTransId="{181F9888-FCC5-4871-B256-8D089B9B5115}" sibTransId="{3DF3FD95-436B-4250-B05C-4A615247D2E0}"/>
    <dgm:cxn modelId="{00BD2179-54AD-4631-B51B-9BF8B6975502}" type="presOf" srcId="{0EE9DCD4-3944-4C68-93B2-65FEE4A18A0B}" destId="{C0D2DD38-B38A-407F-8640-F8856748A1E4}" srcOrd="0" destOrd="0" presId="urn:microsoft.com/office/officeart/2011/layout/HexagonRadial"/>
    <dgm:cxn modelId="{036E7295-271E-4E2F-9BC6-9B4C11AB8FDF}" srcId="{EBF78E45-76ED-4931-8B34-1ED61D2DE3CC}" destId="{753DC958-6F9E-435A-9F54-A02DC21CBC48}" srcOrd="4" destOrd="0" parTransId="{A87E255E-DDD3-4C60-B068-C46A43AA3EDA}" sibTransId="{D1688ECA-E47C-430F-8F82-774F680BC760}"/>
    <dgm:cxn modelId="{29F0CC99-241B-4AAB-AD97-0737E0B3D4AC}" type="presOf" srcId="{478C9F5F-8EEC-4D3C-ACEF-4B25F9C7FF7D}" destId="{27543C2A-2AC5-44F4-AA8D-3B5149C6B1DE}" srcOrd="0" destOrd="0" presId="urn:microsoft.com/office/officeart/2011/layout/HexagonRadial"/>
    <dgm:cxn modelId="{FED3629D-A2F9-4C6A-8AE4-81A9C871F27C}" srcId="{EBF78E45-76ED-4931-8B34-1ED61D2DE3CC}" destId="{478C9F5F-8EEC-4D3C-ACEF-4B25F9C7FF7D}" srcOrd="2" destOrd="0" parTransId="{A1C22664-8C86-4A06-ADAA-B9B9BB6D7658}" sibTransId="{ACB50AF9-62C4-44F4-9754-8A021533AFC6}"/>
    <dgm:cxn modelId="{505B7BE9-2A3F-4DF4-A549-9D34642BA477}" srcId="{8D2ADBC1-B7F6-4B9A-97F3-4E99C7438506}" destId="{EBF78E45-76ED-4931-8B34-1ED61D2DE3CC}" srcOrd="0" destOrd="0" parTransId="{661BC4C8-0697-468C-AB4B-8646BD579B7F}" sibTransId="{DE3292CA-52FF-4079-97BF-5561B826C418}"/>
    <dgm:cxn modelId="{9E8C128D-FAB5-4CC6-9556-2FE323BE1CC2}" type="presParOf" srcId="{1614E4E6-0C6B-47B4-A9F2-E791678E93DE}" destId="{DDE11714-45A5-4DC0-98D6-2753BA13921A}" srcOrd="0" destOrd="0" presId="urn:microsoft.com/office/officeart/2011/layout/HexagonRadial"/>
    <dgm:cxn modelId="{25BF9BD0-CD65-4FAE-84E4-3F52680DB0B2}" type="presParOf" srcId="{1614E4E6-0C6B-47B4-A9F2-E791678E93DE}" destId="{E76A046C-4060-455C-847E-33E50FD6AF06}" srcOrd="1" destOrd="0" presId="urn:microsoft.com/office/officeart/2011/layout/HexagonRadial"/>
    <dgm:cxn modelId="{5E7A3C58-2E3C-4EDE-A236-CE3867672C4E}" type="presParOf" srcId="{E76A046C-4060-455C-847E-33E50FD6AF06}" destId="{B67770E3-9AA2-4265-9990-56E66D2E942D}" srcOrd="0" destOrd="0" presId="urn:microsoft.com/office/officeart/2011/layout/HexagonRadial"/>
    <dgm:cxn modelId="{033B9B8A-0E78-48DA-A3DD-D138B68B6646}" type="presParOf" srcId="{1614E4E6-0C6B-47B4-A9F2-E791678E93DE}" destId="{1FE062F9-7101-46CF-A17A-58F873D2A6D6}" srcOrd="2" destOrd="0" presId="urn:microsoft.com/office/officeart/2011/layout/HexagonRadial"/>
    <dgm:cxn modelId="{C71CB8DF-A124-4D9D-9B3C-641A4A837CE9}" type="presParOf" srcId="{1614E4E6-0C6B-47B4-A9F2-E791678E93DE}" destId="{C94A1784-A971-4723-A0BF-4335882AFE68}" srcOrd="3" destOrd="0" presId="urn:microsoft.com/office/officeart/2011/layout/HexagonRadial"/>
    <dgm:cxn modelId="{EBAD9CAC-DDE5-49B9-A589-D371999504A0}" type="presParOf" srcId="{C94A1784-A971-4723-A0BF-4335882AFE68}" destId="{91CE3E94-827C-45D8-932D-38AF5FFD26B4}" srcOrd="0" destOrd="0" presId="urn:microsoft.com/office/officeart/2011/layout/HexagonRadial"/>
    <dgm:cxn modelId="{C15BC1DF-EA13-46B9-B1AE-A7D3D0B1B93E}" type="presParOf" srcId="{1614E4E6-0C6B-47B4-A9F2-E791678E93DE}" destId="{C0D2DD38-B38A-407F-8640-F8856748A1E4}" srcOrd="4" destOrd="0" presId="urn:microsoft.com/office/officeart/2011/layout/HexagonRadial"/>
    <dgm:cxn modelId="{EE71A77E-54E2-417D-B63B-100A0CE49917}" type="presParOf" srcId="{1614E4E6-0C6B-47B4-A9F2-E791678E93DE}" destId="{91D3AC4F-C26F-4329-8CA2-3308000E3A8A}" srcOrd="5" destOrd="0" presId="urn:microsoft.com/office/officeart/2011/layout/HexagonRadial"/>
    <dgm:cxn modelId="{0D3F85FC-5111-489A-884D-33AFB4AA1BBB}" type="presParOf" srcId="{91D3AC4F-C26F-4329-8CA2-3308000E3A8A}" destId="{3E80BF0F-E0AC-4135-AAF1-7492FCA47EEB}" srcOrd="0" destOrd="0" presId="urn:microsoft.com/office/officeart/2011/layout/HexagonRadial"/>
    <dgm:cxn modelId="{C5607F8D-1DC4-4AD3-82BB-05CB84FCFE40}" type="presParOf" srcId="{1614E4E6-0C6B-47B4-A9F2-E791678E93DE}" destId="{27543C2A-2AC5-44F4-AA8D-3B5149C6B1DE}" srcOrd="6" destOrd="0" presId="urn:microsoft.com/office/officeart/2011/layout/HexagonRadial"/>
    <dgm:cxn modelId="{D9A34275-7A65-47FB-A81A-0F8E48C51107}" type="presParOf" srcId="{1614E4E6-0C6B-47B4-A9F2-E791678E93DE}" destId="{2414254A-DC3B-4CB2-8B42-11C82D57D352}" srcOrd="7" destOrd="0" presId="urn:microsoft.com/office/officeart/2011/layout/HexagonRadial"/>
    <dgm:cxn modelId="{80DBC38C-AB3C-4ED9-85DE-DD6D9B62EA02}" type="presParOf" srcId="{2414254A-DC3B-4CB2-8B42-11C82D57D352}" destId="{5C765538-66D7-461D-B876-FD03E3850C50}" srcOrd="0" destOrd="0" presId="urn:microsoft.com/office/officeart/2011/layout/HexagonRadial"/>
    <dgm:cxn modelId="{A5B1C081-C0F7-4085-924B-C4D1092623B0}" type="presParOf" srcId="{1614E4E6-0C6B-47B4-A9F2-E791678E93DE}" destId="{B1AFBC79-0D9C-4BF1-9557-9F18B6F03CBA}" srcOrd="8" destOrd="0" presId="urn:microsoft.com/office/officeart/2011/layout/HexagonRadial"/>
    <dgm:cxn modelId="{7043E6ED-DC6E-45DD-BEE4-C4AD910FFC5E}" type="presParOf" srcId="{1614E4E6-0C6B-47B4-A9F2-E791678E93DE}" destId="{FF7F90DB-1EB3-4F5B-AE91-D6819A2B8A86}" srcOrd="9" destOrd="0" presId="urn:microsoft.com/office/officeart/2011/layout/HexagonRadial"/>
    <dgm:cxn modelId="{2BB78721-DE86-4611-98B4-C41959BB01BC}" type="presParOf" srcId="{FF7F90DB-1EB3-4F5B-AE91-D6819A2B8A86}" destId="{3AC090AF-9105-44BF-A2D8-5E9BC65938DB}" srcOrd="0" destOrd="0" presId="urn:microsoft.com/office/officeart/2011/layout/HexagonRadial"/>
    <dgm:cxn modelId="{529D2632-04A2-4879-BE24-B5DCD19144CC}" type="presParOf" srcId="{1614E4E6-0C6B-47B4-A9F2-E791678E93DE}" destId="{49C96824-416A-4169-8B21-3334785E1427}" srcOrd="10" destOrd="0" presId="urn:microsoft.com/office/officeart/2011/layout/HexagonRadial"/>
    <dgm:cxn modelId="{3D570557-6EC2-4C92-ABAC-E861F575E0BE}" type="presParOf" srcId="{1614E4E6-0C6B-47B4-A9F2-E791678E93DE}" destId="{A9733078-A8A9-45DD-A97F-18FDF805B045}" srcOrd="11" destOrd="0" presId="urn:microsoft.com/office/officeart/2011/layout/HexagonRadial"/>
    <dgm:cxn modelId="{756C2DE5-0E61-43EC-9980-8121945B396D}" type="presParOf" srcId="{A9733078-A8A9-45DD-A97F-18FDF805B045}" destId="{441A8396-9B52-4676-8DFC-1574F5BD104C}" srcOrd="0" destOrd="0" presId="urn:microsoft.com/office/officeart/2011/layout/HexagonRadial"/>
    <dgm:cxn modelId="{F10DF854-7BE7-410F-9E34-B48AF7EE14EB}" type="presParOf" srcId="{1614E4E6-0C6B-47B4-A9F2-E791678E93DE}" destId="{E7700D40-1F28-451C-83F5-D3927CA17E81}"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934FE-1F04-464C-9703-017FB346096F}">
      <dsp:nvSpPr>
        <dsp:cNvPr id="0" name=""/>
        <dsp:cNvSpPr/>
      </dsp:nvSpPr>
      <dsp:spPr>
        <a:xfrm rot="16200000">
          <a:off x="914684" y="-914684"/>
          <a:ext cx="2498875" cy="4328245"/>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l" defTabSz="1244600">
            <a:lnSpc>
              <a:spcPct val="90000"/>
            </a:lnSpc>
            <a:spcBef>
              <a:spcPct val="0"/>
            </a:spcBef>
            <a:spcAft>
              <a:spcPct val="35000"/>
            </a:spcAft>
            <a:buNone/>
          </a:pPr>
          <a:r>
            <a:rPr lang="en-US" sz="2800" kern="1200" dirty="0"/>
            <a:t>Warm Homes Discount</a:t>
          </a:r>
        </a:p>
        <a:p>
          <a:pPr marL="0" lvl="0" indent="0" algn="l" defTabSz="1244600">
            <a:lnSpc>
              <a:spcPct val="90000"/>
            </a:lnSpc>
            <a:spcBef>
              <a:spcPct val="0"/>
            </a:spcBef>
            <a:spcAft>
              <a:spcPct val="35000"/>
            </a:spcAft>
            <a:buNone/>
          </a:pPr>
          <a:r>
            <a:rPr lang="en-US" sz="1800" kern="1200" dirty="0"/>
            <a:t>-£150 credited to your account</a:t>
          </a:r>
        </a:p>
        <a:p>
          <a:pPr marL="0" lvl="0" indent="0" algn="l" defTabSz="1244600">
            <a:lnSpc>
              <a:spcPct val="90000"/>
            </a:lnSpc>
            <a:spcBef>
              <a:spcPct val="0"/>
            </a:spcBef>
            <a:spcAft>
              <a:spcPct val="35000"/>
            </a:spcAft>
            <a:buNone/>
          </a:pPr>
          <a:r>
            <a:rPr lang="en-US" sz="1800" kern="1200" dirty="0"/>
            <a:t>-If you get Pension Credit </a:t>
          </a:r>
        </a:p>
        <a:p>
          <a:pPr marL="0" lvl="0" indent="0" algn="l" defTabSz="1244600">
            <a:lnSpc>
              <a:spcPct val="90000"/>
            </a:lnSpc>
            <a:spcBef>
              <a:spcPct val="0"/>
            </a:spcBef>
            <a:spcAft>
              <a:spcPct val="35000"/>
            </a:spcAft>
            <a:buNone/>
          </a:pPr>
          <a:r>
            <a:rPr lang="en-US" sz="1800" kern="1200" dirty="0"/>
            <a:t>-If you have low income</a:t>
          </a:r>
        </a:p>
        <a:p>
          <a:pPr marL="0" lvl="0" indent="0" algn="l" defTabSz="1244600">
            <a:lnSpc>
              <a:spcPct val="90000"/>
            </a:lnSpc>
            <a:spcBef>
              <a:spcPct val="0"/>
            </a:spcBef>
            <a:spcAft>
              <a:spcPct val="35000"/>
            </a:spcAft>
            <a:buNone/>
          </a:pPr>
          <a:r>
            <a:rPr lang="en-US" sz="1800" kern="1200" dirty="0"/>
            <a:t>-Apply through your provider </a:t>
          </a:r>
        </a:p>
        <a:p>
          <a:pPr marL="0" lvl="0" indent="0" algn="l" defTabSz="1244600">
            <a:lnSpc>
              <a:spcPct val="90000"/>
            </a:lnSpc>
            <a:spcBef>
              <a:spcPct val="0"/>
            </a:spcBef>
            <a:spcAft>
              <a:spcPct val="35000"/>
            </a:spcAft>
            <a:buNone/>
          </a:pPr>
          <a:endParaRPr lang="en-US" sz="1800" kern="1200" dirty="0"/>
        </a:p>
      </dsp:txBody>
      <dsp:txXfrm rot="5400000">
        <a:off x="0" y="0"/>
        <a:ext cx="4328245" cy="1874157"/>
      </dsp:txXfrm>
    </dsp:sp>
    <dsp:sp modelId="{22C40709-3783-4D77-A39C-E868957E00D5}">
      <dsp:nvSpPr>
        <dsp:cNvPr id="0" name=""/>
        <dsp:cNvSpPr/>
      </dsp:nvSpPr>
      <dsp:spPr>
        <a:xfrm>
          <a:off x="4328245" y="0"/>
          <a:ext cx="4328245" cy="2498875"/>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endParaRPr lang="en-US" sz="2800" kern="1200" dirty="0"/>
        </a:p>
        <a:p>
          <a:pPr marL="0" lvl="0" indent="0" algn="r" defTabSz="1244600">
            <a:lnSpc>
              <a:spcPct val="90000"/>
            </a:lnSpc>
            <a:spcBef>
              <a:spcPct val="0"/>
            </a:spcBef>
            <a:spcAft>
              <a:spcPct val="35000"/>
            </a:spcAft>
            <a:buNone/>
          </a:pPr>
          <a:r>
            <a:rPr lang="en-US" sz="2800" kern="1200" dirty="0"/>
            <a:t>Cold Weather Payment </a:t>
          </a:r>
          <a:r>
            <a:rPr lang="en-GB" sz="1800" b="0" i="0" kern="1200" dirty="0"/>
            <a:t>You’ll get £25 for each 7 day period of very cold weather (zero degrees) between 1 November and 31 March. Eligible through certain benefits or mortgage interest support </a:t>
          </a:r>
          <a:endParaRPr lang="en-US" sz="1800" kern="1200" dirty="0"/>
        </a:p>
        <a:p>
          <a:pPr marL="0" lvl="0" indent="0" algn="ctr" defTabSz="1244600">
            <a:lnSpc>
              <a:spcPct val="90000"/>
            </a:lnSpc>
            <a:spcBef>
              <a:spcPct val="0"/>
            </a:spcBef>
            <a:spcAft>
              <a:spcPct val="35000"/>
            </a:spcAft>
            <a:buNone/>
          </a:pPr>
          <a:endParaRPr lang="en-US" sz="2800" kern="1200" dirty="0"/>
        </a:p>
      </dsp:txBody>
      <dsp:txXfrm>
        <a:off x="4328245" y="0"/>
        <a:ext cx="4328245" cy="1874157"/>
      </dsp:txXfrm>
    </dsp:sp>
    <dsp:sp modelId="{3765FAE4-743E-461E-BE9A-E4F606D077E9}">
      <dsp:nvSpPr>
        <dsp:cNvPr id="0" name=""/>
        <dsp:cNvSpPr/>
      </dsp:nvSpPr>
      <dsp:spPr>
        <a:xfrm rot="10800000">
          <a:off x="0" y="2498875"/>
          <a:ext cx="4328245" cy="2498875"/>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US" sz="2800" kern="1200" dirty="0"/>
            <a:t>Winter Fuel       Payment</a:t>
          </a:r>
        </a:p>
        <a:p>
          <a:pPr marL="0" lvl="0" indent="0" algn="l" defTabSz="1244600">
            <a:lnSpc>
              <a:spcPct val="90000"/>
            </a:lnSpc>
            <a:spcBef>
              <a:spcPct val="0"/>
            </a:spcBef>
            <a:spcAft>
              <a:spcPct val="35000"/>
            </a:spcAft>
            <a:buNone/>
          </a:pPr>
          <a:r>
            <a:rPr lang="en-GB" sz="1800" b="0" i="0" kern="1200" dirty="0"/>
            <a:t>An automatic payment of between £100-£300 paid once you reach a certain age</a:t>
          </a:r>
          <a:endParaRPr lang="en-US" sz="2000" kern="1200" dirty="0"/>
        </a:p>
        <a:p>
          <a:pPr marL="0" lvl="0" indent="0" algn="ctr" defTabSz="1244600">
            <a:lnSpc>
              <a:spcPct val="90000"/>
            </a:lnSpc>
            <a:spcBef>
              <a:spcPct val="0"/>
            </a:spcBef>
            <a:spcAft>
              <a:spcPct val="35000"/>
            </a:spcAft>
            <a:buNone/>
          </a:pPr>
          <a:endParaRPr lang="en-US" sz="3200" kern="1200" dirty="0"/>
        </a:p>
      </dsp:txBody>
      <dsp:txXfrm rot="10800000">
        <a:off x="0" y="3123594"/>
        <a:ext cx="4328245" cy="1874157"/>
      </dsp:txXfrm>
    </dsp:sp>
    <dsp:sp modelId="{96E36A36-AC94-450D-9462-5799B4EF6B4D}">
      <dsp:nvSpPr>
        <dsp:cNvPr id="0" name=""/>
        <dsp:cNvSpPr/>
      </dsp:nvSpPr>
      <dsp:spPr>
        <a:xfrm rot="5400000">
          <a:off x="5242929" y="1584191"/>
          <a:ext cx="2498875" cy="4328245"/>
        </a:xfrm>
        <a:prstGeom prst="round1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r" defTabSz="1244600">
            <a:lnSpc>
              <a:spcPct val="90000"/>
            </a:lnSpc>
            <a:spcBef>
              <a:spcPct val="0"/>
            </a:spcBef>
            <a:spcAft>
              <a:spcPct val="35000"/>
            </a:spcAft>
            <a:buNone/>
          </a:pPr>
          <a:r>
            <a:rPr lang="en-US" sz="2800" kern="1200" dirty="0"/>
            <a:t>Yorkshire </a:t>
          </a:r>
          <a:r>
            <a:rPr lang="en-US" sz="2400" kern="1200" dirty="0"/>
            <a:t>W</a:t>
          </a:r>
          <a:r>
            <a:rPr lang="en-US" sz="2800" kern="1200" dirty="0"/>
            <a:t>ater</a:t>
          </a:r>
        </a:p>
        <a:p>
          <a:pPr marL="0" lvl="0" indent="0" algn="r" defTabSz="1244600">
            <a:lnSpc>
              <a:spcPct val="90000"/>
            </a:lnSpc>
            <a:spcBef>
              <a:spcPct val="0"/>
            </a:spcBef>
            <a:spcAft>
              <a:spcPct val="35000"/>
            </a:spcAft>
            <a:buNone/>
          </a:pPr>
          <a:r>
            <a:rPr lang="en-US" sz="2000" kern="1200" dirty="0" err="1"/>
            <a:t>WaterSure</a:t>
          </a:r>
          <a:r>
            <a:rPr lang="en-US" sz="2000" kern="1200" dirty="0"/>
            <a:t>: Capped bill if you’re on certain benefits, have medical conditions resulting in higher usage, or 3+ children.  </a:t>
          </a:r>
        </a:p>
        <a:p>
          <a:pPr marL="0" lvl="0" indent="0" algn="r" defTabSz="1244600">
            <a:lnSpc>
              <a:spcPct val="90000"/>
            </a:lnSpc>
            <a:spcBef>
              <a:spcPct val="0"/>
            </a:spcBef>
            <a:spcAft>
              <a:spcPct val="35000"/>
            </a:spcAft>
            <a:buNone/>
          </a:pPr>
          <a:r>
            <a:rPr lang="en-US" sz="2000" kern="1200" dirty="0"/>
            <a:t>Community Trust grants for debts </a:t>
          </a:r>
        </a:p>
        <a:p>
          <a:pPr marL="0" lvl="0" indent="0" algn="r" defTabSz="1244600">
            <a:lnSpc>
              <a:spcPct val="90000"/>
            </a:lnSpc>
            <a:spcBef>
              <a:spcPct val="0"/>
            </a:spcBef>
            <a:spcAft>
              <a:spcPct val="35000"/>
            </a:spcAft>
            <a:buNone/>
          </a:pPr>
          <a:endParaRPr lang="en-US" sz="2000" kern="1200" dirty="0"/>
        </a:p>
      </dsp:txBody>
      <dsp:txXfrm rot="-5400000">
        <a:off x="4328245" y="3123594"/>
        <a:ext cx="4328245" cy="1874157"/>
      </dsp:txXfrm>
    </dsp:sp>
    <dsp:sp modelId="{089EC763-D697-4BE5-A683-37C53CCE2983}">
      <dsp:nvSpPr>
        <dsp:cNvPr id="0" name=""/>
        <dsp:cNvSpPr/>
      </dsp:nvSpPr>
      <dsp:spPr>
        <a:xfrm>
          <a:off x="3029771" y="1874157"/>
          <a:ext cx="2596947" cy="1249437"/>
        </a:xfrm>
        <a:prstGeom prst="roundRect">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accent2">
                  <a:lumMod val="50000"/>
                </a:schemeClr>
              </a:solidFill>
            </a:rPr>
            <a:t>Discounts  &amp; Savings </a:t>
          </a:r>
        </a:p>
      </dsp:txBody>
      <dsp:txXfrm>
        <a:off x="3090763" y="1935149"/>
        <a:ext cx="2474963" cy="11274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A9D79-C62E-4C8D-AF5E-DC740B7C62E0}">
      <dsp:nvSpPr>
        <dsp:cNvPr id="0" name=""/>
        <dsp:cNvSpPr/>
      </dsp:nvSpPr>
      <dsp:spPr>
        <a:xfrm>
          <a:off x="0" y="0"/>
          <a:ext cx="6389189" cy="14586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Free Solar PV</a:t>
          </a:r>
        </a:p>
        <a:p>
          <a:pPr marL="114300" lvl="1" indent="-114300" algn="l" defTabSz="666750">
            <a:lnSpc>
              <a:spcPct val="90000"/>
            </a:lnSpc>
            <a:spcBef>
              <a:spcPct val="0"/>
            </a:spcBef>
            <a:spcAft>
              <a:spcPct val="15000"/>
            </a:spcAft>
            <a:buChar char="•"/>
          </a:pPr>
          <a:r>
            <a:rPr lang="en-US" sz="1500" kern="1200" dirty="0"/>
            <a:t>Up to 4kwh system – enough power for household of 5</a:t>
          </a:r>
        </a:p>
        <a:p>
          <a:pPr marL="114300" lvl="1" indent="-114300" algn="l" defTabSz="666750">
            <a:lnSpc>
              <a:spcPct val="90000"/>
            </a:lnSpc>
            <a:spcBef>
              <a:spcPct val="0"/>
            </a:spcBef>
            <a:spcAft>
              <a:spcPct val="15000"/>
            </a:spcAft>
            <a:buChar char="•"/>
          </a:pPr>
          <a:r>
            <a:rPr lang="en-US" sz="1500" kern="1200" dirty="0"/>
            <a:t>For anyone with EPC of E,F,G</a:t>
          </a:r>
        </a:p>
        <a:p>
          <a:pPr marL="114300" lvl="1" indent="-114300" algn="l" defTabSz="666750">
            <a:lnSpc>
              <a:spcPct val="90000"/>
            </a:lnSpc>
            <a:spcBef>
              <a:spcPct val="0"/>
            </a:spcBef>
            <a:spcAft>
              <a:spcPct val="15000"/>
            </a:spcAft>
            <a:buChar char="•"/>
          </a:pPr>
          <a:r>
            <a:rPr lang="en-US" sz="1500" kern="1200" dirty="0"/>
            <a:t>Apply online OR</a:t>
          </a:r>
          <a:endParaRPr lang="en-US" sz="1500" i="1" kern="1200" dirty="0"/>
        </a:p>
        <a:p>
          <a:pPr marL="114300" lvl="1" indent="-114300" algn="l" defTabSz="666750">
            <a:lnSpc>
              <a:spcPct val="90000"/>
            </a:lnSpc>
            <a:spcBef>
              <a:spcPct val="0"/>
            </a:spcBef>
            <a:spcAft>
              <a:spcPct val="15000"/>
            </a:spcAft>
            <a:buChar char="•"/>
          </a:pPr>
          <a:r>
            <a:rPr lang="en-US" sz="1500" kern="1200" dirty="0"/>
            <a:t>email </a:t>
          </a:r>
          <a:r>
            <a:rPr lang="en-US" sz="1500" i="1" kern="1200" dirty="0"/>
            <a:t>hedley.purton@acooleelectrical.co.uk</a:t>
          </a:r>
        </a:p>
      </dsp:txBody>
      <dsp:txXfrm>
        <a:off x="1423706" y="0"/>
        <a:ext cx="4965482" cy="1458685"/>
      </dsp:txXfrm>
    </dsp:sp>
    <dsp:sp modelId="{D8B91F6A-288A-40BA-AD89-54F144C97A25}">
      <dsp:nvSpPr>
        <dsp:cNvPr id="0" name=""/>
        <dsp:cNvSpPr/>
      </dsp:nvSpPr>
      <dsp:spPr>
        <a:xfrm>
          <a:off x="145868" y="145868"/>
          <a:ext cx="1277837" cy="1166948"/>
        </a:xfrm>
        <a:prstGeom prst="roundRect">
          <a:avLst>
            <a:gd name="adj" fmla="val 10000"/>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BB0AA-3EFD-4A0B-BE74-954781979EE2}">
      <dsp:nvSpPr>
        <dsp:cNvPr id="0" name=""/>
        <dsp:cNvSpPr/>
      </dsp:nvSpPr>
      <dsp:spPr>
        <a:xfrm>
          <a:off x="0" y="1604554"/>
          <a:ext cx="6389189" cy="14586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Discounted New A-Rated Boiler </a:t>
          </a:r>
        </a:p>
        <a:p>
          <a:pPr marL="114300" lvl="1" indent="-114300" algn="l" defTabSz="666750">
            <a:lnSpc>
              <a:spcPct val="90000"/>
            </a:lnSpc>
            <a:spcBef>
              <a:spcPct val="0"/>
            </a:spcBef>
            <a:spcAft>
              <a:spcPct val="15000"/>
            </a:spcAft>
            <a:buChar char="•"/>
          </a:pPr>
          <a:r>
            <a:rPr lang="en-US" sz="1500" kern="1200" dirty="0"/>
            <a:t>Save £305 a year on bills </a:t>
          </a:r>
        </a:p>
        <a:p>
          <a:pPr marL="114300" lvl="1" indent="-114300" algn="l" defTabSz="666750">
            <a:lnSpc>
              <a:spcPct val="90000"/>
            </a:lnSpc>
            <a:spcBef>
              <a:spcPct val="0"/>
            </a:spcBef>
            <a:spcAft>
              <a:spcPct val="15000"/>
            </a:spcAft>
            <a:buChar char="•"/>
          </a:pPr>
          <a:r>
            <a:rPr lang="en-US" sz="1500" kern="1200" dirty="0"/>
            <a:t>New boiler for under £2000</a:t>
          </a:r>
        </a:p>
        <a:p>
          <a:pPr marL="114300" lvl="1" indent="-114300" algn="l" defTabSz="666750">
            <a:lnSpc>
              <a:spcPct val="90000"/>
            </a:lnSpc>
            <a:spcBef>
              <a:spcPct val="0"/>
            </a:spcBef>
            <a:spcAft>
              <a:spcPct val="15000"/>
            </a:spcAft>
            <a:buChar char="•"/>
          </a:pPr>
          <a:r>
            <a:rPr lang="en-US" sz="1500" kern="1200" dirty="0"/>
            <a:t>Apply online or call 0800 597 1500</a:t>
          </a:r>
        </a:p>
      </dsp:txBody>
      <dsp:txXfrm>
        <a:off x="1423706" y="1604554"/>
        <a:ext cx="4965482" cy="1458685"/>
      </dsp:txXfrm>
    </dsp:sp>
    <dsp:sp modelId="{1D2C2A73-7289-49E0-9F1D-3815EEBE088C}">
      <dsp:nvSpPr>
        <dsp:cNvPr id="0" name=""/>
        <dsp:cNvSpPr/>
      </dsp:nvSpPr>
      <dsp:spPr>
        <a:xfrm>
          <a:off x="145868" y="1750422"/>
          <a:ext cx="1277837" cy="116694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9706AB-F23E-43DA-840F-6914D1082C31}">
      <dsp:nvSpPr>
        <dsp:cNvPr id="0" name=""/>
        <dsp:cNvSpPr/>
      </dsp:nvSpPr>
      <dsp:spPr>
        <a:xfrm>
          <a:off x="0" y="3209108"/>
          <a:ext cx="6389189" cy="14586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Free Insulation </a:t>
          </a:r>
        </a:p>
        <a:p>
          <a:pPr marL="114300" lvl="1" indent="-114300" algn="l" defTabSz="666750">
            <a:lnSpc>
              <a:spcPct val="90000"/>
            </a:lnSpc>
            <a:spcBef>
              <a:spcPct val="0"/>
            </a:spcBef>
            <a:spcAft>
              <a:spcPct val="15000"/>
            </a:spcAft>
            <a:buChar char="•"/>
          </a:pPr>
          <a:r>
            <a:rPr lang="en-US" sz="1500" kern="1200" dirty="0"/>
            <a:t>Cavity wall, Loft, Attic Room</a:t>
          </a:r>
        </a:p>
        <a:p>
          <a:pPr marL="114300" lvl="1" indent="-114300" algn="l" defTabSz="666750">
            <a:lnSpc>
              <a:spcPct val="90000"/>
            </a:lnSpc>
            <a:spcBef>
              <a:spcPct val="0"/>
            </a:spcBef>
            <a:spcAft>
              <a:spcPct val="15000"/>
            </a:spcAft>
            <a:buChar char="•"/>
          </a:pPr>
          <a:r>
            <a:rPr lang="en-US" sz="1500" kern="1200" dirty="0"/>
            <a:t>EPC ratings D,E,F,G</a:t>
          </a:r>
        </a:p>
        <a:p>
          <a:pPr marL="114300" lvl="1" indent="-114300" algn="l" defTabSz="666750">
            <a:lnSpc>
              <a:spcPct val="90000"/>
            </a:lnSpc>
            <a:spcBef>
              <a:spcPct val="0"/>
            </a:spcBef>
            <a:spcAft>
              <a:spcPct val="15000"/>
            </a:spcAft>
            <a:buChar char="•"/>
          </a:pPr>
          <a:r>
            <a:rPr lang="en-US" sz="1500" kern="1200" dirty="0"/>
            <a:t>Apply online OR</a:t>
          </a:r>
        </a:p>
        <a:p>
          <a:pPr marL="114300" lvl="1" indent="-114300" algn="l" defTabSz="666750">
            <a:lnSpc>
              <a:spcPct val="90000"/>
            </a:lnSpc>
            <a:spcBef>
              <a:spcPct val="0"/>
            </a:spcBef>
            <a:spcAft>
              <a:spcPct val="15000"/>
            </a:spcAft>
            <a:buChar char="•"/>
          </a:pPr>
          <a:r>
            <a:rPr lang="en-US" sz="1500" kern="1200" dirty="0"/>
            <a:t>email </a:t>
          </a:r>
          <a:r>
            <a:rPr lang="en-US" sz="1500" i="1" kern="1200" dirty="0"/>
            <a:t>wayne.kenwards@eclipseenergy.co.uk</a:t>
          </a:r>
          <a:r>
            <a:rPr lang="en-US" sz="1500" kern="1200" dirty="0"/>
            <a:t> </a:t>
          </a:r>
        </a:p>
      </dsp:txBody>
      <dsp:txXfrm>
        <a:off x="1423706" y="3209108"/>
        <a:ext cx="4965482" cy="1458685"/>
      </dsp:txXfrm>
    </dsp:sp>
    <dsp:sp modelId="{FA6E2593-CD62-47B4-8CA8-29AF951462BE}">
      <dsp:nvSpPr>
        <dsp:cNvPr id="0" name=""/>
        <dsp:cNvSpPr/>
      </dsp:nvSpPr>
      <dsp:spPr>
        <a:xfrm>
          <a:off x="145868" y="3354976"/>
          <a:ext cx="1277837" cy="116694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11714-45A5-4DC0-98D6-2753BA13921A}">
      <dsp:nvSpPr>
        <dsp:cNvPr id="0" name=""/>
        <dsp:cNvSpPr/>
      </dsp:nvSpPr>
      <dsp:spPr>
        <a:xfrm>
          <a:off x="2952810" y="1748061"/>
          <a:ext cx="2221862" cy="1922001"/>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4KWh system powers household of 5 people</a:t>
          </a:r>
        </a:p>
      </dsp:txBody>
      <dsp:txXfrm>
        <a:off x="3321004" y="2066564"/>
        <a:ext cx="1485474" cy="1284995"/>
      </dsp:txXfrm>
    </dsp:sp>
    <dsp:sp modelId="{91CE3E94-827C-45D8-932D-38AF5FFD26B4}">
      <dsp:nvSpPr>
        <dsp:cNvPr id="0" name=""/>
        <dsp:cNvSpPr/>
      </dsp:nvSpPr>
      <dsp:spPr>
        <a:xfrm>
          <a:off x="4344123"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062F9-7101-46CF-A17A-58F873D2A6D6}">
      <dsp:nvSpPr>
        <dsp:cNvPr id="0" name=""/>
        <dsp:cNvSpPr/>
      </dsp:nvSpPr>
      <dsp:spPr>
        <a:xfrm>
          <a:off x="3157475" y="0"/>
          <a:ext cx="1820800" cy="157520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If there is visible light, your system will generate energy – cloudy or not </a:t>
          </a:r>
        </a:p>
      </dsp:txBody>
      <dsp:txXfrm>
        <a:off x="3459220" y="261045"/>
        <a:ext cx="1217310" cy="1053116"/>
      </dsp:txXfrm>
    </dsp:sp>
    <dsp:sp modelId="{3E80BF0F-E0AC-4135-AAF1-7492FCA47EEB}">
      <dsp:nvSpPr>
        <dsp:cNvPr id="0" name=""/>
        <dsp:cNvSpPr/>
      </dsp:nvSpPr>
      <dsp:spPr>
        <a:xfrm>
          <a:off x="5322487"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D2DD38-B38A-407F-8640-F8856748A1E4}">
      <dsp:nvSpPr>
        <dsp:cNvPr id="0" name=""/>
        <dsp:cNvSpPr/>
      </dsp:nvSpPr>
      <dsp:spPr>
        <a:xfrm>
          <a:off x="4827361" y="968857"/>
          <a:ext cx="1820800" cy="157520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Incredibly safe, no danger of chemical leaks or toxic fumes </a:t>
          </a:r>
        </a:p>
      </dsp:txBody>
      <dsp:txXfrm>
        <a:off x="5129106" y="1229902"/>
        <a:ext cx="1217310" cy="1053116"/>
      </dsp:txXfrm>
    </dsp:sp>
    <dsp:sp modelId="{5C765538-66D7-461D-B876-FD03E3850C50}">
      <dsp:nvSpPr>
        <dsp:cNvPr id="0" name=""/>
        <dsp:cNvSpPr/>
      </dsp:nvSpPr>
      <dsp:spPr>
        <a:xfrm>
          <a:off x="4642852"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43C2A-2AC5-44F4-AA8D-3B5149C6B1DE}">
      <dsp:nvSpPr>
        <dsp:cNvPr id="0" name=""/>
        <dsp:cNvSpPr/>
      </dsp:nvSpPr>
      <dsp:spPr>
        <a:xfrm>
          <a:off x="4827361" y="2873519"/>
          <a:ext cx="1820800" cy="157520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Silent to run so minimal impact on immediate environment </a:t>
          </a:r>
        </a:p>
      </dsp:txBody>
      <dsp:txXfrm>
        <a:off x="5129106" y="3134564"/>
        <a:ext cx="1217310" cy="1053116"/>
      </dsp:txXfrm>
    </dsp:sp>
    <dsp:sp modelId="{3AC090AF-9105-44BF-A2D8-5E9BC65938DB}">
      <dsp:nvSpPr>
        <dsp:cNvPr id="0" name=""/>
        <dsp:cNvSpPr/>
      </dsp:nvSpPr>
      <dsp:spPr>
        <a:xfrm>
          <a:off x="2956944"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FBC79-0D9C-4BF1-9557-9F18B6F03CBA}">
      <dsp:nvSpPr>
        <dsp:cNvPr id="0" name=""/>
        <dsp:cNvSpPr/>
      </dsp:nvSpPr>
      <dsp:spPr>
        <a:xfrm>
          <a:off x="3157475" y="3843460"/>
          <a:ext cx="1820800" cy="157520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Apply for FREE solar with Better Homes Yorkshire </a:t>
          </a:r>
        </a:p>
      </dsp:txBody>
      <dsp:txXfrm>
        <a:off x="3459220" y="4104505"/>
        <a:ext cx="1217310" cy="1053116"/>
      </dsp:txXfrm>
    </dsp:sp>
    <dsp:sp modelId="{441A8396-9B52-4676-8DFC-1574F5BD104C}">
      <dsp:nvSpPr>
        <dsp:cNvPr id="0" name=""/>
        <dsp:cNvSpPr/>
      </dsp:nvSpPr>
      <dsp:spPr>
        <a:xfrm>
          <a:off x="1962559"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C96824-416A-4169-8B21-3334785E1427}">
      <dsp:nvSpPr>
        <dsp:cNvPr id="0" name=""/>
        <dsp:cNvSpPr/>
      </dsp:nvSpPr>
      <dsp:spPr>
        <a:xfrm>
          <a:off x="1479837" y="2874602"/>
          <a:ext cx="1820800" cy="157520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GET PAID for excess energy you produce </a:t>
          </a:r>
        </a:p>
      </dsp:txBody>
      <dsp:txXfrm>
        <a:off x="1781582" y="3135647"/>
        <a:ext cx="1217310" cy="1053116"/>
      </dsp:txXfrm>
    </dsp:sp>
    <dsp:sp modelId="{E7700D40-1F28-451C-83F5-D3927CA17E81}">
      <dsp:nvSpPr>
        <dsp:cNvPr id="0" name=""/>
        <dsp:cNvSpPr/>
      </dsp:nvSpPr>
      <dsp:spPr>
        <a:xfrm>
          <a:off x="1479837" y="966690"/>
          <a:ext cx="1820800" cy="1575206"/>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Installation takes around 3 days, then you can track how much energy it generates </a:t>
          </a:r>
        </a:p>
      </dsp:txBody>
      <dsp:txXfrm>
        <a:off x="1781582" y="1227735"/>
        <a:ext cx="1217310" cy="105311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EBF1C8DB-628E-4B26-BEA5-0FB83A9582D9}" type="datetimeFigureOut">
              <a:rPr lang="en-GB" smtClean="0"/>
              <a:t>10/11/2022</a:t>
            </a:fld>
            <a:endParaRPr lang="en-GB"/>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02948D50-2466-46F4-A70B-A62A50AB36CC}" type="slidenum">
              <a:rPr lang="en-GB" smtClean="0"/>
              <a:t>‹#›</a:t>
            </a:fld>
            <a:endParaRPr lang="en-GB"/>
          </a:p>
        </p:txBody>
      </p:sp>
    </p:spTree>
    <p:extLst>
      <p:ext uri="{BB962C8B-B14F-4D97-AF65-F5344CB8AC3E}">
        <p14:creationId xmlns:p14="http://schemas.microsoft.com/office/powerpoint/2010/main" val="370923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F3AF88-C32B-41DE-93A6-A6CE6AFFDF31}" type="datetime1">
              <a:rPr lang="en-GB" smtClean="0"/>
              <a:t>10/11/2022</a:t>
            </a:fld>
            <a:endParaRPr lang="en-GB"/>
          </a:p>
        </p:txBody>
      </p:sp>
      <p:sp>
        <p:nvSpPr>
          <p:cNvPr id="5" name="Footer Placeholder 4"/>
          <p:cNvSpPr>
            <a:spLocks noGrp="1"/>
          </p:cNvSpPr>
          <p:nvPr>
            <p:ph type="ftr" sz="quarter" idx="11"/>
          </p:nvPr>
        </p:nvSpPr>
        <p:spPr/>
        <p:txBody>
          <a:bodyPr/>
          <a:lstStyle/>
          <a:p>
            <a:r>
              <a:rPr lang="en-GB"/>
              <a:t>Our Future Beeston</a:t>
            </a:r>
          </a:p>
        </p:txBody>
      </p:sp>
      <p:sp>
        <p:nvSpPr>
          <p:cNvPr id="6" name="Slide Number Placeholder 5"/>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168566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2820C6-C678-4DAB-9F30-3F95E40A3648}" type="datetime1">
              <a:rPr lang="en-GB" smtClean="0"/>
              <a:t>10/11/2022</a:t>
            </a:fld>
            <a:endParaRPr lang="en-GB"/>
          </a:p>
        </p:txBody>
      </p:sp>
      <p:sp>
        <p:nvSpPr>
          <p:cNvPr id="5" name="Footer Placeholder 4"/>
          <p:cNvSpPr>
            <a:spLocks noGrp="1"/>
          </p:cNvSpPr>
          <p:nvPr>
            <p:ph type="ftr" sz="quarter" idx="11"/>
          </p:nvPr>
        </p:nvSpPr>
        <p:spPr/>
        <p:txBody>
          <a:bodyPr/>
          <a:lstStyle/>
          <a:p>
            <a:r>
              <a:rPr lang="en-GB"/>
              <a:t>Our Future Beeston</a:t>
            </a:r>
          </a:p>
        </p:txBody>
      </p:sp>
      <p:sp>
        <p:nvSpPr>
          <p:cNvPr id="6" name="Slide Number Placeholder 5"/>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39208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ABE83C-A56C-4FB0-8533-A00B54AA3D73}" type="datetime1">
              <a:rPr lang="en-GB" smtClean="0"/>
              <a:t>10/11/2022</a:t>
            </a:fld>
            <a:endParaRPr lang="en-GB"/>
          </a:p>
        </p:txBody>
      </p:sp>
      <p:sp>
        <p:nvSpPr>
          <p:cNvPr id="5" name="Footer Placeholder 4"/>
          <p:cNvSpPr>
            <a:spLocks noGrp="1"/>
          </p:cNvSpPr>
          <p:nvPr>
            <p:ph type="ftr" sz="quarter" idx="11"/>
          </p:nvPr>
        </p:nvSpPr>
        <p:spPr/>
        <p:txBody>
          <a:bodyPr/>
          <a:lstStyle/>
          <a:p>
            <a:r>
              <a:rPr lang="en-GB"/>
              <a:t>Our Future Beeston</a:t>
            </a:r>
          </a:p>
        </p:txBody>
      </p:sp>
      <p:sp>
        <p:nvSpPr>
          <p:cNvPr id="6" name="Slide Number Placeholder 5"/>
          <p:cNvSpPr>
            <a:spLocks noGrp="1"/>
          </p:cNvSpPr>
          <p:nvPr>
            <p:ph type="sldNum" sz="quarter" idx="12"/>
          </p:nvPr>
        </p:nvSpPr>
        <p:spPr/>
        <p:txBody>
          <a:bodyPr/>
          <a:lstStyle/>
          <a:p>
            <a:fld id="{2AE99EBD-CC5A-4668-89F3-3C1CB711BBCA}"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4849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60F1BD-B02E-4759-8CB2-E1DD1699A88A}" type="datetime1">
              <a:rPr lang="en-GB" smtClean="0"/>
              <a:t>10/11/2022</a:t>
            </a:fld>
            <a:endParaRPr lang="en-GB"/>
          </a:p>
        </p:txBody>
      </p:sp>
      <p:sp>
        <p:nvSpPr>
          <p:cNvPr id="5" name="Footer Placeholder 4"/>
          <p:cNvSpPr>
            <a:spLocks noGrp="1"/>
          </p:cNvSpPr>
          <p:nvPr>
            <p:ph type="ftr" sz="quarter" idx="11"/>
          </p:nvPr>
        </p:nvSpPr>
        <p:spPr/>
        <p:txBody>
          <a:bodyPr/>
          <a:lstStyle/>
          <a:p>
            <a:r>
              <a:rPr lang="en-GB"/>
              <a:t>Our Future Beeston</a:t>
            </a:r>
          </a:p>
        </p:txBody>
      </p:sp>
      <p:sp>
        <p:nvSpPr>
          <p:cNvPr id="6" name="Slide Number Placeholder 5"/>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216147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3DF20-61ED-4375-BE59-476CAF44C87B}" type="datetime1">
              <a:rPr lang="en-GB" smtClean="0"/>
              <a:t>10/11/2022</a:t>
            </a:fld>
            <a:endParaRPr lang="en-GB"/>
          </a:p>
        </p:txBody>
      </p:sp>
      <p:sp>
        <p:nvSpPr>
          <p:cNvPr id="5" name="Footer Placeholder 4"/>
          <p:cNvSpPr>
            <a:spLocks noGrp="1"/>
          </p:cNvSpPr>
          <p:nvPr>
            <p:ph type="ftr" sz="quarter" idx="11"/>
          </p:nvPr>
        </p:nvSpPr>
        <p:spPr/>
        <p:txBody>
          <a:bodyPr/>
          <a:lstStyle/>
          <a:p>
            <a:r>
              <a:rPr lang="en-GB"/>
              <a:t>Our Future Beeston</a:t>
            </a:r>
          </a:p>
        </p:txBody>
      </p:sp>
      <p:sp>
        <p:nvSpPr>
          <p:cNvPr id="6" name="Slide Number Placeholder 5"/>
          <p:cNvSpPr>
            <a:spLocks noGrp="1"/>
          </p:cNvSpPr>
          <p:nvPr>
            <p:ph type="sldNum" sz="quarter" idx="12"/>
          </p:nvPr>
        </p:nvSpPr>
        <p:spPr/>
        <p:txBody>
          <a:bodyPr/>
          <a:lstStyle/>
          <a:p>
            <a:fld id="{2AE99EBD-CC5A-4668-89F3-3C1CB711BBCA}"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73257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8EC8DE-6D12-4C2E-8AEB-A31FEB8ECFCF}" type="datetime1">
              <a:rPr lang="en-GB" smtClean="0"/>
              <a:t>10/11/2022</a:t>
            </a:fld>
            <a:endParaRPr lang="en-GB"/>
          </a:p>
        </p:txBody>
      </p:sp>
      <p:sp>
        <p:nvSpPr>
          <p:cNvPr id="5" name="Footer Placeholder 4"/>
          <p:cNvSpPr>
            <a:spLocks noGrp="1"/>
          </p:cNvSpPr>
          <p:nvPr>
            <p:ph type="ftr" sz="quarter" idx="11"/>
          </p:nvPr>
        </p:nvSpPr>
        <p:spPr/>
        <p:txBody>
          <a:bodyPr/>
          <a:lstStyle/>
          <a:p>
            <a:r>
              <a:rPr lang="en-GB"/>
              <a:t>Our Future Beeston</a:t>
            </a:r>
          </a:p>
        </p:txBody>
      </p:sp>
      <p:sp>
        <p:nvSpPr>
          <p:cNvPr id="6" name="Slide Number Placeholder 5"/>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32717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C20D2-BB0B-4D5B-A03F-27738FE05BD6}" type="datetime1">
              <a:rPr lang="en-GB" smtClean="0"/>
              <a:t>10/11/2022</a:t>
            </a:fld>
            <a:endParaRPr lang="en-GB"/>
          </a:p>
        </p:txBody>
      </p:sp>
      <p:sp>
        <p:nvSpPr>
          <p:cNvPr id="5" name="Footer Placeholder 4"/>
          <p:cNvSpPr>
            <a:spLocks noGrp="1"/>
          </p:cNvSpPr>
          <p:nvPr>
            <p:ph type="ftr" sz="quarter" idx="11"/>
          </p:nvPr>
        </p:nvSpPr>
        <p:spPr/>
        <p:txBody>
          <a:bodyPr/>
          <a:lstStyle/>
          <a:p>
            <a:r>
              <a:rPr lang="en-GB"/>
              <a:t>Our Future Beeston</a:t>
            </a:r>
          </a:p>
        </p:txBody>
      </p:sp>
      <p:sp>
        <p:nvSpPr>
          <p:cNvPr id="6" name="Slide Number Placeholder 5"/>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2563950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F7E77-C9EB-4985-A043-24B0C439A6DA}" type="datetime1">
              <a:rPr lang="en-GB" smtClean="0"/>
              <a:t>10/11/2022</a:t>
            </a:fld>
            <a:endParaRPr lang="en-GB"/>
          </a:p>
        </p:txBody>
      </p:sp>
      <p:sp>
        <p:nvSpPr>
          <p:cNvPr id="5" name="Footer Placeholder 4"/>
          <p:cNvSpPr>
            <a:spLocks noGrp="1"/>
          </p:cNvSpPr>
          <p:nvPr>
            <p:ph type="ftr" sz="quarter" idx="11"/>
          </p:nvPr>
        </p:nvSpPr>
        <p:spPr/>
        <p:txBody>
          <a:bodyPr/>
          <a:lstStyle/>
          <a:p>
            <a:r>
              <a:rPr lang="en-GB"/>
              <a:t>Our Future Beeston</a:t>
            </a:r>
          </a:p>
        </p:txBody>
      </p:sp>
      <p:sp>
        <p:nvSpPr>
          <p:cNvPr id="6" name="Slide Number Placeholder 5"/>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3090950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CF099E-2754-4459-93C5-5E004EA64C18}"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81259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1CE6FF-86E3-416E-A999-AEE5B730D58C}"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9929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DD3BAB-9341-4727-B79C-0F0BC93AC2DB}"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1115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42A009-17AB-439F-8BB8-17300F706CB7}" type="datetime1">
              <a:rPr lang="en-GB" smtClean="0"/>
              <a:t>10/11/2022</a:t>
            </a:fld>
            <a:endParaRPr lang="en-GB"/>
          </a:p>
        </p:txBody>
      </p:sp>
      <p:sp>
        <p:nvSpPr>
          <p:cNvPr id="5" name="Footer Placeholder 4"/>
          <p:cNvSpPr>
            <a:spLocks noGrp="1"/>
          </p:cNvSpPr>
          <p:nvPr>
            <p:ph type="ftr" sz="quarter" idx="11"/>
          </p:nvPr>
        </p:nvSpPr>
        <p:spPr/>
        <p:txBody>
          <a:bodyPr/>
          <a:lstStyle/>
          <a:p>
            <a:r>
              <a:rPr lang="en-GB"/>
              <a:t>Our Future Beeston</a:t>
            </a:r>
          </a:p>
        </p:txBody>
      </p:sp>
      <p:sp>
        <p:nvSpPr>
          <p:cNvPr id="6" name="Slide Number Placeholder 5"/>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3931457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B05309-1736-4FAA-98DC-172953796BA4}"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F9F0C5-380F-41C2-899A-BAC0F0927E16}"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17196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8A0D56-FFDA-44A7-A874-4249A2389A5A}"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44516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46863A-541A-4F43-ABC3-05F8FAE3C37C}"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70721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2C44AB-9F13-4F4E-B628-5D087B076BB7}"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77057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7B0A03-F139-42A1-8FEC-02AEC25D2C83}"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9954A3-9DFD-4C44-94BA-B95130A3BA1C}"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1700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359F45-8622-4282-94E0-84EE416A1AC1}"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7238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7D5B96-EFBE-4E2C-BCD8-312F21530982}"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43012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D1B216-AB7D-4663-946A-D74D7CD85395}"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90C22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1725702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AE87A4-061D-4969-902A-1209A88889C2}"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25103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296D34-E4C6-49C6-AD74-A962913C3689}"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90C22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99851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99DF43-FFFF-4A47-B585-E07BA3DA0759}" type="datetime1">
              <a:rPr lang="en-GB" smtClean="0"/>
              <a:t>10/11/2022</a:t>
            </a:fld>
            <a:endParaRPr lang="en-GB"/>
          </a:p>
        </p:txBody>
      </p:sp>
      <p:sp>
        <p:nvSpPr>
          <p:cNvPr id="5" name="Footer Placeholder 4"/>
          <p:cNvSpPr>
            <a:spLocks noGrp="1"/>
          </p:cNvSpPr>
          <p:nvPr>
            <p:ph type="ftr" sz="quarter" idx="11"/>
          </p:nvPr>
        </p:nvSpPr>
        <p:spPr/>
        <p:txBody>
          <a:bodyPr/>
          <a:lstStyle/>
          <a:p>
            <a:r>
              <a:rPr lang="en-GB"/>
              <a:t>Our Future Beeston</a:t>
            </a:r>
          </a:p>
        </p:txBody>
      </p:sp>
      <p:sp>
        <p:nvSpPr>
          <p:cNvPr id="6" name="Slide Number Placeholder 5"/>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2219889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FA089D-8315-473B-91F1-070992FC46EB}"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37181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CB31BD-322C-4460-BB50-ED54CDDAFD5A}"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333C77-0158-454C-844F-B7AB9BD7DAD4}"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82391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EE7668-A37D-462B-8BF2-BA45E80D5161}"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7695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F22F39-0D36-47D3-9287-4C5C9AC78A1F}" type="datetime1">
              <a:rPr lang="en-GB" smtClean="0"/>
              <a:t>10/11/2022</a:t>
            </a:fld>
            <a:endParaRPr lang="en-GB"/>
          </a:p>
        </p:txBody>
      </p:sp>
      <p:sp>
        <p:nvSpPr>
          <p:cNvPr id="6" name="Footer Placeholder 5"/>
          <p:cNvSpPr>
            <a:spLocks noGrp="1"/>
          </p:cNvSpPr>
          <p:nvPr>
            <p:ph type="ftr" sz="quarter" idx="11"/>
          </p:nvPr>
        </p:nvSpPr>
        <p:spPr/>
        <p:txBody>
          <a:bodyPr/>
          <a:lstStyle/>
          <a:p>
            <a:r>
              <a:rPr lang="en-GB"/>
              <a:t>Our Future Beeston</a:t>
            </a:r>
          </a:p>
        </p:txBody>
      </p:sp>
      <p:sp>
        <p:nvSpPr>
          <p:cNvPr id="7" name="Slide Number Placeholder 6"/>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2533934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D02008-9F45-410D-B450-7285C6E4D47D}" type="datetime1">
              <a:rPr lang="en-GB" smtClean="0"/>
              <a:t>10/11/2022</a:t>
            </a:fld>
            <a:endParaRPr lang="en-GB"/>
          </a:p>
        </p:txBody>
      </p:sp>
      <p:sp>
        <p:nvSpPr>
          <p:cNvPr id="8" name="Footer Placeholder 7"/>
          <p:cNvSpPr>
            <a:spLocks noGrp="1"/>
          </p:cNvSpPr>
          <p:nvPr>
            <p:ph type="ftr" sz="quarter" idx="11"/>
          </p:nvPr>
        </p:nvSpPr>
        <p:spPr/>
        <p:txBody>
          <a:bodyPr/>
          <a:lstStyle/>
          <a:p>
            <a:r>
              <a:rPr lang="en-GB"/>
              <a:t>Our Future Beeston</a:t>
            </a:r>
          </a:p>
        </p:txBody>
      </p:sp>
      <p:sp>
        <p:nvSpPr>
          <p:cNvPr id="9" name="Slide Number Placeholder 8"/>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4243886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E3C728-C83A-4295-96DF-25028A15A9FC}" type="datetime1">
              <a:rPr lang="en-GB" smtClean="0"/>
              <a:t>10/11/2022</a:t>
            </a:fld>
            <a:endParaRPr lang="en-GB"/>
          </a:p>
        </p:txBody>
      </p:sp>
      <p:sp>
        <p:nvSpPr>
          <p:cNvPr id="4" name="Footer Placeholder 3"/>
          <p:cNvSpPr>
            <a:spLocks noGrp="1"/>
          </p:cNvSpPr>
          <p:nvPr>
            <p:ph type="ftr" sz="quarter" idx="11"/>
          </p:nvPr>
        </p:nvSpPr>
        <p:spPr/>
        <p:txBody>
          <a:bodyPr/>
          <a:lstStyle/>
          <a:p>
            <a:r>
              <a:rPr lang="en-GB"/>
              <a:t>Our Future Beeston</a:t>
            </a:r>
          </a:p>
        </p:txBody>
      </p:sp>
      <p:sp>
        <p:nvSpPr>
          <p:cNvPr id="5" name="Slide Number Placeholder 4"/>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2224805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50F81-6375-40F9-A128-B6BB524E9868}" type="datetime1">
              <a:rPr lang="en-GB" smtClean="0"/>
              <a:t>10/11/2022</a:t>
            </a:fld>
            <a:endParaRPr lang="en-GB"/>
          </a:p>
        </p:txBody>
      </p:sp>
      <p:sp>
        <p:nvSpPr>
          <p:cNvPr id="3" name="Footer Placeholder 2"/>
          <p:cNvSpPr>
            <a:spLocks noGrp="1"/>
          </p:cNvSpPr>
          <p:nvPr>
            <p:ph type="ftr" sz="quarter" idx="11"/>
          </p:nvPr>
        </p:nvSpPr>
        <p:spPr/>
        <p:txBody>
          <a:bodyPr/>
          <a:lstStyle/>
          <a:p>
            <a:r>
              <a:rPr lang="en-GB"/>
              <a:t>Our Future Beeston</a:t>
            </a:r>
          </a:p>
        </p:txBody>
      </p:sp>
      <p:sp>
        <p:nvSpPr>
          <p:cNvPr id="4" name="Slide Number Placeholder 3"/>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763997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4C2BE8-F9BD-4FF3-9278-903420966AB3}" type="datetime1">
              <a:rPr lang="en-GB" smtClean="0"/>
              <a:t>10/11/2022</a:t>
            </a:fld>
            <a:endParaRPr lang="en-GB"/>
          </a:p>
        </p:txBody>
      </p:sp>
      <p:sp>
        <p:nvSpPr>
          <p:cNvPr id="6" name="Footer Placeholder 5"/>
          <p:cNvSpPr>
            <a:spLocks noGrp="1"/>
          </p:cNvSpPr>
          <p:nvPr>
            <p:ph type="ftr" sz="quarter" idx="11"/>
          </p:nvPr>
        </p:nvSpPr>
        <p:spPr/>
        <p:txBody>
          <a:bodyPr/>
          <a:lstStyle/>
          <a:p>
            <a:r>
              <a:rPr lang="en-GB"/>
              <a:t>Our Future Beeston</a:t>
            </a:r>
          </a:p>
        </p:txBody>
      </p:sp>
      <p:sp>
        <p:nvSpPr>
          <p:cNvPr id="7" name="Slide Number Placeholder 6"/>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3929780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C8AC614-8B3B-4F9F-AFAF-A5F3B3320D17}" type="datetime1">
              <a:rPr lang="en-GB" smtClean="0"/>
              <a:t>10/11/2022</a:t>
            </a:fld>
            <a:endParaRPr lang="en-GB"/>
          </a:p>
        </p:txBody>
      </p:sp>
      <p:sp>
        <p:nvSpPr>
          <p:cNvPr id="6" name="Footer Placeholder 5"/>
          <p:cNvSpPr>
            <a:spLocks noGrp="1"/>
          </p:cNvSpPr>
          <p:nvPr>
            <p:ph type="ftr" sz="quarter" idx="11"/>
          </p:nvPr>
        </p:nvSpPr>
        <p:spPr/>
        <p:txBody>
          <a:bodyPr/>
          <a:lstStyle/>
          <a:p>
            <a:r>
              <a:rPr lang="en-GB"/>
              <a:t>Our Future Beeston</a:t>
            </a:r>
          </a:p>
        </p:txBody>
      </p:sp>
      <p:sp>
        <p:nvSpPr>
          <p:cNvPr id="7" name="Slide Number Placeholder 6"/>
          <p:cNvSpPr>
            <a:spLocks noGrp="1"/>
          </p:cNvSpPr>
          <p:nvPr>
            <p:ph type="sldNum" sz="quarter" idx="12"/>
          </p:nvPr>
        </p:nvSpPr>
        <p:spPr/>
        <p:txBody>
          <a:bodyPr/>
          <a:lstStyle/>
          <a:p>
            <a:fld id="{2AE99EBD-CC5A-4668-89F3-3C1CB711BBCA}" type="slidenum">
              <a:rPr lang="en-GB" smtClean="0"/>
              <a:t>‹#›</a:t>
            </a:fld>
            <a:endParaRPr lang="en-GB"/>
          </a:p>
        </p:txBody>
      </p:sp>
    </p:spTree>
    <p:extLst>
      <p:ext uri="{BB962C8B-B14F-4D97-AF65-F5344CB8AC3E}">
        <p14:creationId xmlns:p14="http://schemas.microsoft.com/office/powerpoint/2010/main" val="1665156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1D07FD-9B12-41C9-AEB7-C09E284A0448}" type="datetime1">
              <a:rPr lang="en-GB" smtClean="0"/>
              <a:t>10/11/2022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a:t>Our Future Beeston</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AE99EBD-CC5A-4668-89F3-3C1CB711BBCA}" type="slidenum">
              <a:rPr lang="en-GB" smtClean="0"/>
              <a:t>‹#›</a:t>
            </a:fld>
            <a:endParaRPr lang="en-GB"/>
          </a:p>
        </p:txBody>
      </p:sp>
    </p:spTree>
    <p:extLst>
      <p:ext uri="{BB962C8B-B14F-4D97-AF65-F5344CB8AC3E}">
        <p14:creationId xmlns:p14="http://schemas.microsoft.com/office/powerpoint/2010/main" val="2046135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8739814-AECB-402A-890D-3FE3CF7D269B}" type="datetime1">
              <a:rPr kumimoji="0" lang="en-GB"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10/11/2022</a:t>
            </a:fld>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Our Future Beeston</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90C22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2841263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7.png"/><Relationship Id="rId4" Type="http://schemas.openxmlformats.org/officeDocument/2006/relationships/image" Target="../media/image26.jpeg"/><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f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824" y="1417918"/>
            <a:ext cx="9570720" cy="1712586"/>
          </a:xfrm>
        </p:spPr>
        <p:txBody>
          <a:bodyPr/>
          <a:lstStyle/>
          <a:p>
            <a:pPr algn="ctr"/>
            <a:br>
              <a:rPr lang="en-GB" dirty="0"/>
            </a:br>
            <a:br>
              <a:rPr lang="en-GB" dirty="0"/>
            </a:br>
            <a:r>
              <a:rPr lang="en-GB" sz="6600" b="1" dirty="0"/>
              <a:t>Our Future Beeston</a:t>
            </a:r>
            <a:br>
              <a:rPr lang="en-GB" sz="6600" dirty="0"/>
            </a:br>
            <a:r>
              <a:rPr lang="en-GB" sz="6600" dirty="0"/>
              <a:t>Energy Saving Handbook  </a:t>
            </a:r>
            <a:endParaRPr lang="en-GB" dirty="0"/>
          </a:p>
        </p:txBody>
      </p:sp>
      <p:sp>
        <p:nvSpPr>
          <p:cNvPr id="3" name="Subtitle 2"/>
          <p:cNvSpPr>
            <a:spLocks noGrp="1"/>
          </p:cNvSpPr>
          <p:nvPr>
            <p:ph type="subTitle" idx="1"/>
          </p:nvPr>
        </p:nvSpPr>
        <p:spPr>
          <a:xfrm>
            <a:off x="3789211" y="8918924"/>
            <a:ext cx="7766936" cy="1096899"/>
          </a:xfrm>
        </p:spPr>
        <p:txBody>
          <a:bodyPr/>
          <a:lstStyle/>
          <a:p>
            <a:r>
              <a:rPr lang="en-GB" dirty="0"/>
              <a:t>19/02/2022</a:t>
            </a:r>
          </a:p>
        </p:txBody>
      </p:sp>
      <p:pic>
        <p:nvPicPr>
          <p:cNvPr id="1026" name="Picture 2" descr="https://lh4.googleusercontent.com/R500zpZbiD3Uap6mmQSapKeSlxv3oasqJwRown8NKinsuIv3rh9JrfYEeAe1ldlgzkYQn7lE0grQcuaERQEQ37epEyUUHpLz-zSwdiNcZ7WNMco9eqZjF4Uhl5peYYwDGJxNxwg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831" y="4359735"/>
            <a:ext cx="2130726" cy="19523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jrXzZtPr1J3_2kr1WjA5_l2JZVlbvUIvlXW-Kah8fPciSvSsJFuxTEg_7dPFhsqW3KNLW5bcKQGnykKgwW2ZfG8NG5KO5EB9easeUAMpRt2HeqnVDGD_zlQVZbACfuXUYdDhcTF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6149" y="5622261"/>
            <a:ext cx="17145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4"/>
          <a:stretch>
            <a:fillRect/>
          </a:stretch>
        </p:blipFill>
        <p:spPr>
          <a:xfrm>
            <a:off x="1210976" y="4359735"/>
            <a:ext cx="2116562" cy="189358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2863" y="4699835"/>
            <a:ext cx="1804643" cy="1564351"/>
          </a:xfrm>
          <a:prstGeom prst="rect">
            <a:avLst/>
          </a:prstGeom>
        </p:spPr>
      </p:pic>
      <p:sp>
        <p:nvSpPr>
          <p:cNvPr id="5" name="TextBox 4"/>
          <p:cNvSpPr txBox="1"/>
          <p:nvPr/>
        </p:nvSpPr>
        <p:spPr>
          <a:xfrm>
            <a:off x="1210976" y="3361508"/>
            <a:ext cx="7993984" cy="584775"/>
          </a:xfrm>
          <a:prstGeom prst="rect">
            <a:avLst/>
          </a:prstGeom>
          <a:solidFill>
            <a:schemeClr val="accent2"/>
          </a:solidFill>
        </p:spPr>
        <p:txBody>
          <a:bodyPr wrap="square" rtlCol="0">
            <a:spAutoFit/>
          </a:bodyPr>
          <a:lstStyle/>
          <a:p>
            <a:pPr algn="ctr"/>
            <a:r>
              <a:rPr lang="en-GB" sz="3200" b="1" dirty="0">
                <a:latin typeface="Arial Black" panose="020B0A04020102020204" pitchFamily="34" charset="0"/>
              </a:rPr>
              <a:t>SAVE MONEY – SAVE THE PLANET </a:t>
            </a:r>
          </a:p>
        </p:txBody>
      </p:sp>
    </p:spTree>
    <p:extLst>
      <p:ext uri="{BB962C8B-B14F-4D97-AF65-F5344CB8AC3E}">
        <p14:creationId xmlns:p14="http://schemas.microsoft.com/office/powerpoint/2010/main" val="145941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LIGHTBULB MOMENT…</a:t>
            </a:r>
            <a:br>
              <a:rPr lang="en-GB" dirty="0"/>
            </a:br>
            <a:r>
              <a:rPr lang="en-GB" dirty="0"/>
              <a:t>Saving Electricity</a:t>
            </a:r>
          </a:p>
        </p:txBody>
      </p:sp>
      <p:sp>
        <p:nvSpPr>
          <p:cNvPr id="9" name="Content Placeholder 8"/>
          <p:cNvSpPr>
            <a:spLocks noGrp="1"/>
          </p:cNvSpPr>
          <p:nvPr>
            <p:ph sz="half" idx="1"/>
          </p:nvPr>
        </p:nvSpPr>
        <p:spPr/>
        <p:txBody>
          <a:bodyPr/>
          <a:lstStyle/>
          <a:p>
            <a:r>
              <a:rPr lang="en-GB" dirty="0">
                <a:solidFill>
                  <a:schemeClr val="accent1"/>
                </a:solidFill>
              </a:rPr>
              <a:t>Turning off lights = £19/year saving</a:t>
            </a:r>
          </a:p>
          <a:p>
            <a:r>
              <a:rPr lang="en-GB" dirty="0">
                <a:solidFill>
                  <a:schemeClr val="accent1"/>
                </a:solidFill>
              </a:rPr>
              <a:t>Installing low energy bulbs = £50/year saving</a:t>
            </a:r>
          </a:p>
          <a:p>
            <a:r>
              <a:rPr lang="en-GB" dirty="0">
                <a:solidFill>
                  <a:schemeClr val="accent1"/>
                </a:solidFill>
              </a:rPr>
              <a:t>Defrost fridges and freezers to ensure fans can regulate temperature efficiently</a:t>
            </a:r>
          </a:p>
          <a:p>
            <a:r>
              <a:rPr lang="en-GB" dirty="0">
                <a:solidFill>
                  <a:schemeClr val="accent1"/>
                </a:solidFill>
              </a:rPr>
              <a:t>Keep fridges/freezers full, as solid items stay cold longer than empty space. A bag of ice is perfect for this and the appliance kicks in less as a result </a:t>
            </a:r>
          </a:p>
        </p:txBody>
      </p:sp>
      <p:sp>
        <p:nvSpPr>
          <p:cNvPr id="10" name="Content Placeholder 9"/>
          <p:cNvSpPr>
            <a:spLocks noGrp="1"/>
          </p:cNvSpPr>
          <p:nvPr>
            <p:ph sz="half" idx="2"/>
          </p:nvPr>
        </p:nvSpPr>
        <p:spPr>
          <a:xfrm>
            <a:off x="5089970" y="2160589"/>
            <a:ext cx="3749230" cy="3880773"/>
          </a:xfrm>
        </p:spPr>
        <p:txBody>
          <a:bodyPr/>
          <a:lstStyle/>
          <a:p>
            <a:r>
              <a:rPr lang="en-GB" dirty="0">
                <a:solidFill>
                  <a:schemeClr val="accent1"/>
                </a:solidFill>
              </a:rPr>
              <a:t>Unplugging appliances when not in use could save up to </a:t>
            </a:r>
            <a:r>
              <a:rPr lang="en-GB" b="1" dirty="0">
                <a:solidFill>
                  <a:schemeClr val="accent1"/>
                </a:solidFill>
              </a:rPr>
              <a:t>23% of your yearly bill </a:t>
            </a:r>
          </a:p>
          <a:p>
            <a:r>
              <a:rPr lang="en-GB" dirty="0">
                <a:solidFill>
                  <a:schemeClr val="accent1"/>
                </a:solidFill>
              </a:rPr>
              <a:t>Washing at 30 instead of 40 uses 40% less energy. </a:t>
            </a:r>
          </a:p>
          <a:p>
            <a:r>
              <a:rPr lang="en-GB" dirty="0">
                <a:solidFill>
                  <a:schemeClr val="accent1"/>
                </a:solidFill>
              </a:rPr>
              <a:t>Ensure you have a full load before putting a wash on, this saves electricity and water!</a:t>
            </a:r>
          </a:p>
          <a:p>
            <a:r>
              <a:rPr lang="en-GB" dirty="0">
                <a:solidFill>
                  <a:schemeClr val="accent1"/>
                </a:solidFill>
              </a:rPr>
              <a:t>Hang clothes outside or on an </a:t>
            </a:r>
            <a:r>
              <a:rPr lang="en-GB" dirty="0" err="1">
                <a:solidFill>
                  <a:schemeClr val="accent1"/>
                </a:solidFill>
              </a:rPr>
              <a:t>airer</a:t>
            </a:r>
            <a:r>
              <a:rPr lang="en-GB" dirty="0">
                <a:solidFill>
                  <a:schemeClr val="accent1"/>
                </a:solidFill>
              </a:rPr>
              <a:t> when possible - tumble dryers cost around £200/year to run</a:t>
            </a:r>
          </a:p>
        </p:txBody>
      </p:sp>
      <p:sp>
        <p:nvSpPr>
          <p:cNvPr id="6" name="Slide Number Placeholder 5"/>
          <p:cNvSpPr>
            <a:spLocks noGrp="1"/>
          </p:cNvSpPr>
          <p:nvPr>
            <p:ph type="sldNum" sz="quarter" idx="12"/>
          </p:nvPr>
        </p:nvSpPr>
        <p:spPr/>
        <p:txBody>
          <a:bodyPr/>
          <a:lstStyle/>
          <a:p>
            <a:fld id="{2AE99EBD-CC5A-4668-89F3-3C1CB711BBCA}" type="slidenum">
              <a:rPr lang="en-GB" smtClean="0"/>
              <a:t>10</a:t>
            </a:fld>
            <a:endParaRPr lang="en-GB"/>
          </a:p>
        </p:txBody>
      </p:sp>
      <p:pic>
        <p:nvPicPr>
          <p:cNvPr id="4" name="Picture 3"/>
          <p:cNvPicPr>
            <a:picLocks noChangeAspect="1"/>
          </p:cNvPicPr>
          <p:nvPr/>
        </p:nvPicPr>
        <p:blipFill>
          <a:blip r:embed="rId2"/>
          <a:stretch>
            <a:fillRect/>
          </a:stretch>
        </p:blipFill>
        <p:spPr>
          <a:xfrm>
            <a:off x="5701256" y="263525"/>
            <a:ext cx="2809875" cy="1628775"/>
          </a:xfrm>
          <a:prstGeom prst="rect">
            <a:avLst/>
          </a:prstGeom>
        </p:spPr>
      </p:pic>
      <p:sp>
        <p:nvSpPr>
          <p:cNvPr id="7" name="7-Point Star 6"/>
          <p:cNvSpPr/>
          <p:nvPr/>
        </p:nvSpPr>
        <p:spPr>
          <a:xfrm>
            <a:off x="8686457" y="1479784"/>
            <a:ext cx="3427166" cy="3143795"/>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00"/>
              </a:solidFill>
            </a:endParaRPr>
          </a:p>
          <a:p>
            <a:pPr algn="ctr"/>
            <a:r>
              <a:rPr lang="en-GB" dirty="0">
                <a:solidFill>
                  <a:srgbClr val="FFFF00"/>
                </a:solidFill>
              </a:rPr>
              <a:t>UNPLUG AND SAVE!</a:t>
            </a:r>
          </a:p>
          <a:p>
            <a:pPr algn="ctr"/>
            <a:r>
              <a:rPr lang="en-GB" dirty="0">
                <a:solidFill>
                  <a:srgbClr val="FFFF00"/>
                </a:solidFill>
              </a:rPr>
              <a:t> </a:t>
            </a:r>
            <a:r>
              <a:rPr lang="en-GB" sz="1600" dirty="0">
                <a:solidFill>
                  <a:srgbClr val="FFFF00"/>
                </a:solidFill>
              </a:rPr>
              <a:t>23% of the energy we pay for is used by appliances running in the background</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2552075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KEEP WARM, SAVE MONEY</a:t>
            </a:r>
          </a:p>
        </p:txBody>
      </p:sp>
      <p:sp>
        <p:nvSpPr>
          <p:cNvPr id="3" name="Content Placeholder 2"/>
          <p:cNvSpPr>
            <a:spLocks noGrp="1"/>
          </p:cNvSpPr>
          <p:nvPr>
            <p:ph idx="1"/>
          </p:nvPr>
        </p:nvSpPr>
        <p:spPr/>
        <p:txBody>
          <a:bodyPr>
            <a:normAutofit/>
          </a:bodyPr>
          <a:lstStyle/>
          <a:p>
            <a:pPr>
              <a:lnSpc>
                <a:spcPct val="200000"/>
              </a:lnSpc>
            </a:pPr>
            <a:r>
              <a:rPr lang="en-GB" sz="2000" dirty="0">
                <a:solidFill>
                  <a:schemeClr val="accent1"/>
                </a:solidFill>
              </a:rPr>
              <a:t>SET THE THERMOSTAT BETWEEN 18-21 DEGREES</a:t>
            </a:r>
          </a:p>
          <a:p>
            <a:pPr>
              <a:lnSpc>
                <a:spcPct val="200000"/>
              </a:lnSpc>
            </a:pPr>
            <a:r>
              <a:rPr lang="en-GB" sz="2000" dirty="0">
                <a:solidFill>
                  <a:schemeClr val="accent1"/>
                </a:solidFill>
              </a:rPr>
              <a:t>SAVE £105 FOR EVERY 1 DEGREE YOU TURN IT DOWN ACROSS THE YEAR  </a:t>
            </a:r>
          </a:p>
          <a:p>
            <a:pPr>
              <a:lnSpc>
                <a:spcPct val="200000"/>
              </a:lnSpc>
            </a:pPr>
            <a:r>
              <a:rPr lang="en-GB" sz="2000" dirty="0">
                <a:solidFill>
                  <a:schemeClr val="accent1"/>
                </a:solidFill>
              </a:rPr>
              <a:t>SET TIMERS TO MAKE THE MOST OF YOUR HEATING </a:t>
            </a:r>
          </a:p>
          <a:p>
            <a:pPr>
              <a:lnSpc>
                <a:spcPct val="200000"/>
              </a:lnSpc>
            </a:pPr>
            <a:r>
              <a:rPr lang="en-GB" sz="2000" dirty="0">
                <a:solidFill>
                  <a:schemeClr val="accent1"/>
                </a:solidFill>
              </a:rPr>
              <a:t>TURN RADIATOR TRV’s DOWN IN ROOMS YOU USE LESS</a:t>
            </a:r>
          </a:p>
          <a:p>
            <a:r>
              <a:rPr lang="en-GB" sz="2000" dirty="0">
                <a:solidFill>
                  <a:schemeClr val="accent1"/>
                </a:solidFill>
              </a:rPr>
              <a:t>CLOSE CURTAINS &amp; BLINDS TO KEEP HEAT IN AT NIGHT</a:t>
            </a:r>
          </a:p>
        </p:txBody>
      </p:sp>
      <p:pic>
        <p:nvPicPr>
          <p:cNvPr id="5" name="Picture 4"/>
          <p:cNvPicPr>
            <a:picLocks noChangeAspect="1"/>
          </p:cNvPicPr>
          <p:nvPr/>
        </p:nvPicPr>
        <p:blipFill>
          <a:blip r:embed="rId2"/>
          <a:stretch>
            <a:fillRect/>
          </a:stretch>
        </p:blipFill>
        <p:spPr>
          <a:xfrm>
            <a:off x="7742693" y="3993705"/>
            <a:ext cx="1531309" cy="1538144"/>
          </a:xfrm>
          <a:prstGeom prst="rect">
            <a:avLst/>
          </a:prstGeom>
        </p:spPr>
      </p:pic>
      <p:pic>
        <p:nvPicPr>
          <p:cNvPr id="6" name="Picture 5"/>
          <p:cNvPicPr>
            <a:picLocks noChangeAspect="1"/>
          </p:cNvPicPr>
          <p:nvPr/>
        </p:nvPicPr>
        <p:blipFill>
          <a:blip r:embed="rId3"/>
          <a:stretch>
            <a:fillRect/>
          </a:stretch>
        </p:blipFill>
        <p:spPr>
          <a:xfrm>
            <a:off x="6675589" y="609600"/>
            <a:ext cx="2514600" cy="1819275"/>
          </a:xfrm>
          <a:prstGeom prst="rect">
            <a:avLst/>
          </a:prstGeom>
        </p:spPr>
      </p:pic>
      <p:sp>
        <p:nvSpPr>
          <p:cNvPr id="7" name="Slide Number Placeholder 6"/>
          <p:cNvSpPr>
            <a:spLocks noGrp="1"/>
          </p:cNvSpPr>
          <p:nvPr>
            <p:ph type="sldNum" sz="quarter" idx="12"/>
          </p:nvPr>
        </p:nvSpPr>
        <p:spPr/>
        <p:txBody>
          <a:bodyPr/>
          <a:lstStyle/>
          <a:p>
            <a:fld id="{2AE99EBD-CC5A-4668-89F3-3C1CB711BBCA}" type="slidenum">
              <a:rPr lang="en-GB" smtClean="0"/>
              <a:t>11</a:t>
            </a:fld>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459314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LOW COST DIY STEPS </a:t>
            </a:r>
            <a:br>
              <a:rPr lang="en-GB" dirty="0"/>
            </a:br>
            <a:r>
              <a:rPr lang="en-GB" dirty="0"/>
              <a:t>TO A WARMER HOME</a:t>
            </a:r>
          </a:p>
        </p:txBody>
      </p:sp>
      <p:sp>
        <p:nvSpPr>
          <p:cNvPr id="3" name="Content Placeholder 2"/>
          <p:cNvSpPr>
            <a:spLocks noGrp="1"/>
          </p:cNvSpPr>
          <p:nvPr>
            <p:ph idx="1"/>
          </p:nvPr>
        </p:nvSpPr>
        <p:spPr>
          <a:xfrm>
            <a:off x="677334" y="2343151"/>
            <a:ext cx="8596668" cy="3880773"/>
          </a:xfrm>
        </p:spPr>
        <p:txBody>
          <a:bodyPr>
            <a:normAutofit fontScale="85000" lnSpcReduction="10000"/>
          </a:bodyPr>
          <a:lstStyle/>
          <a:p>
            <a:pPr>
              <a:lnSpc>
                <a:spcPct val="160000"/>
              </a:lnSpc>
            </a:pPr>
            <a:r>
              <a:rPr lang="en-GB" dirty="0">
                <a:solidFill>
                  <a:schemeClr val="accent1"/>
                </a:solidFill>
              </a:rPr>
              <a:t>REFLECTIVE PANELS BEHIND RADIATORS - Cost: £7 for a 4m roll – Saving: £25/Yr. These can reflect 50% of the heat which would be lost into the wall, back into the room</a:t>
            </a:r>
          </a:p>
          <a:p>
            <a:pPr>
              <a:lnSpc>
                <a:spcPct val="200000"/>
              </a:lnSpc>
            </a:pPr>
            <a:r>
              <a:rPr lang="en-GB" dirty="0">
                <a:solidFill>
                  <a:schemeClr val="accent1"/>
                </a:solidFill>
              </a:rPr>
              <a:t>SEAL OFF UNUSED CHIMNEYS – Cost: £10-£20 – Saving: £65/</a:t>
            </a:r>
            <a:r>
              <a:rPr lang="en-GB" dirty="0" err="1">
                <a:solidFill>
                  <a:schemeClr val="accent1"/>
                </a:solidFill>
              </a:rPr>
              <a:t>Yr</a:t>
            </a:r>
            <a:r>
              <a:rPr lang="en-GB" dirty="0">
                <a:solidFill>
                  <a:schemeClr val="accent1"/>
                </a:solidFill>
              </a:rPr>
              <a:t> (40m3 warm air per hour escapes up open chimneys. This creates draughts meaning warm air needs replacing)</a:t>
            </a:r>
          </a:p>
          <a:p>
            <a:pPr>
              <a:lnSpc>
                <a:spcPct val="200000"/>
              </a:lnSpc>
            </a:pPr>
            <a:r>
              <a:rPr lang="en-GB" dirty="0">
                <a:solidFill>
                  <a:schemeClr val="accent1"/>
                </a:solidFill>
              </a:rPr>
              <a:t>DRAUGHT PROOFING DOORS &amp; WINDOWS: Cost from £1 - Saving: £45/</a:t>
            </a:r>
            <a:r>
              <a:rPr lang="en-GB" dirty="0" err="1">
                <a:solidFill>
                  <a:schemeClr val="accent1"/>
                </a:solidFill>
              </a:rPr>
              <a:t>Yr</a:t>
            </a:r>
            <a:endParaRPr lang="en-GB" dirty="0">
              <a:solidFill>
                <a:schemeClr val="accent1"/>
              </a:solidFill>
            </a:endParaRPr>
          </a:p>
          <a:p>
            <a:pPr>
              <a:lnSpc>
                <a:spcPct val="200000"/>
              </a:lnSpc>
            </a:pPr>
            <a:r>
              <a:rPr lang="en-GB" dirty="0">
                <a:solidFill>
                  <a:schemeClr val="accent1"/>
                </a:solidFill>
              </a:rPr>
              <a:t>USE AIRER TO DRY LAUNDRY: Cost from £10 – Radiators aren’t blocked, Reduces Condensation, Avoids tumble dryer saving up to £200 per year </a:t>
            </a:r>
          </a:p>
          <a:p>
            <a:pPr>
              <a:lnSpc>
                <a:spcPct val="200000"/>
              </a:lnSpc>
            </a:pPr>
            <a:endParaRPr lang="en-GB" dirty="0">
              <a:solidFill>
                <a:schemeClr val="accent1"/>
              </a:solidFill>
            </a:endParaRPr>
          </a:p>
          <a:p>
            <a:pPr>
              <a:lnSpc>
                <a:spcPct val="200000"/>
              </a:lnSpc>
            </a:pPr>
            <a:endParaRPr lang="en-GB" dirty="0">
              <a:solidFill>
                <a:schemeClr val="accent1"/>
              </a:solidFill>
            </a:endParaRPr>
          </a:p>
          <a:p>
            <a:pPr>
              <a:lnSpc>
                <a:spcPct val="200000"/>
              </a:lnSpc>
            </a:pPr>
            <a:endParaRPr lang="en-GB" dirty="0">
              <a:solidFill>
                <a:schemeClr val="accent1"/>
              </a:solidFill>
            </a:endParaRPr>
          </a:p>
          <a:p>
            <a:pPr marL="0" indent="0">
              <a:lnSpc>
                <a:spcPct val="200000"/>
              </a:lnSpc>
              <a:buNone/>
            </a:pPr>
            <a:endParaRPr lang="en-GB" dirty="0">
              <a:solidFill>
                <a:schemeClr val="accent1"/>
              </a:solidFill>
            </a:endParaRPr>
          </a:p>
          <a:p>
            <a:pPr>
              <a:lnSpc>
                <a:spcPct val="200000"/>
              </a:lnSpc>
            </a:pPr>
            <a:endParaRPr lang="en-GB" dirty="0">
              <a:solidFill>
                <a:schemeClr val="accent1"/>
              </a:solidFill>
            </a:endParaRPr>
          </a:p>
        </p:txBody>
      </p:sp>
      <p:pic>
        <p:nvPicPr>
          <p:cNvPr id="5" name="Picture 4"/>
          <p:cNvPicPr>
            <a:picLocks noChangeAspect="1"/>
          </p:cNvPicPr>
          <p:nvPr/>
        </p:nvPicPr>
        <p:blipFill>
          <a:blip r:embed="rId2"/>
          <a:stretch>
            <a:fillRect/>
          </a:stretch>
        </p:blipFill>
        <p:spPr>
          <a:xfrm>
            <a:off x="5482337" y="609600"/>
            <a:ext cx="2581430" cy="1740368"/>
          </a:xfrm>
          <a:prstGeom prst="rect">
            <a:avLst/>
          </a:prstGeom>
        </p:spPr>
      </p:pic>
      <p:sp>
        <p:nvSpPr>
          <p:cNvPr id="6" name="Slide Number Placeholder 5"/>
          <p:cNvSpPr>
            <a:spLocks noGrp="1"/>
          </p:cNvSpPr>
          <p:nvPr>
            <p:ph type="sldNum" sz="quarter" idx="12"/>
          </p:nvPr>
        </p:nvSpPr>
        <p:spPr/>
        <p:txBody>
          <a:bodyPr/>
          <a:lstStyle/>
          <a:p>
            <a:fld id="{2AE99EBD-CC5A-4668-89F3-3C1CB711BBCA}" type="slidenum">
              <a:rPr lang="en-GB" smtClean="0"/>
              <a:t>12</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8426" y="343316"/>
            <a:ext cx="1463282" cy="13019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1776918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dirty="0"/>
              <a:t>Smart Meters</a:t>
            </a:r>
            <a:br>
              <a:rPr lang="en-GB" sz="4000" dirty="0"/>
            </a:br>
            <a:r>
              <a:rPr lang="en-GB" dirty="0"/>
              <a:t>What are the facts?</a:t>
            </a:r>
          </a:p>
        </p:txBody>
      </p:sp>
      <p:sp>
        <p:nvSpPr>
          <p:cNvPr id="6" name="Content Placeholder 5"/>
          <p:cNvSpPr>
            <a:spLocks noGrp="1"/>
          </p:cNvSpPr>
          <p:nvPr>
            <p:ph sz="half" idx="1"/>
          </p:nvPr>
        </p:nvSpPr>
        <p:spPr/>
        <p:txBody>
          <a:bodyPr/>
          <a:lstStyle/>
          <a:p>
            <a:pPr marL="0" indent="0">
              <a:buNone/>
            </a:pPr>
            <a:r>
              <a:rPr lang="en-GB" dirty="0">
                <a:solidFill>
                  <a:schemeClr val="accent2"/>
                </a:solidFill>
              </a:rPr>
              <a:t>There is some confusion around smart meters:</a:t>
            </a:r>
          </a:p>
          <a:p>
            <a:r>
              <a:rPr lang="en-GB" dirty="0">
                <a:solidFill>
                  <a:schemeClr val="accent1"/>
                </a:solidFill>
              </a:rPr>
              <a:t>You won’t save money just by having one</a:t>
            </a:r>
          </a:p>
          <a:p>
            <a:r>
              <a:rPr lang="en-GB" dirty="0">
                <a:solidFill>
                  <a:schemeClr val="accent1"/>
                </a:solidFill>
              </a:rPr>
              <a:t>Automatic meter readings mean you pay for what you use, with no more estimates and less hassle</a:t>
            </a:r>
          </a:p>
          <a:p>
            <a:r>
              <a:rPr lang="en-GB" dirty="0">
                <a:solidFill>
                  <a:schemeClr val="accent1"/>
                </a:solidFill>
              </a:rPr>
              <a:t>You can see in £££ how much you are using, and how much you save when you turn things off! </a:t>
            </a:r>
          </a:p>
          <a:p>
            <a:endParaRPr lang="en-GB" dirty="0"/>
          </a:p>
        </p:txBody>
      </p:sp>
      <p:sp>
        <p:nvSpPr>
          <p:cNvPr id="7" name="Content Placeholder 6"/>
          <p:cNvSpPr>
            <a:spLocks noGrp="1"/>
          </p:cNvSpPr>
          <p:nvPr>
            <p:ph sz="half" idx="2"/>
          </p:nvPr>
        </p:nvSpPr>
        <p:spPr>
          <a:xfrm>
            <a:off x="5089968" y="2822440"/>
            <a:ext cx="4184034" cy="3880773"/>
          </a:xfrm>
        </p:spPr>
        <p:txBody>
          <a:bodyPr/>
          <a:lstStyle/>
          <a:p>
            <a:r>
              <a:rPr lang="en-GB" dirty="0">
                <a:solidFill>
                  <a:schemeClr val="accent1"/>
                </a:solidFill>
              </a:rPr>
              <a:t>You can set target budgets </a:t>
            </a:r>
          </a:p>
          <a:p>
            <a:r>
              <a:rPr lang="en-GB" dirty="0">
                <a:solidFill>
                  <a:schemeClr val="accent1"/>
                </a:solidFill>
              </a:rPr>
              <a:t>Great to teach children about energy saving and encourage conservation behaviours</a:t>
            </a:r>
          </a:p>
          <a:p>
            <a:r>
              <a:rPr lang="en-GB" dirty="0">
                <a:solidFill>
                  <a:schemeClr val="accent1"/>
                </a:solidFill>
              </a:rPr>
              <a:t>Easily view the credit/debit status of your account </a:t>
            </a:r>
          </a:p>
          <a:p>
            <a:r>
              <a:rPr lang="en-GB" dirty="0">
                <a:solidFill>
                  <a:schemeClr val="accent1"/>
                </a:solidFill>
              </a:rPr>
              <a:t>Contact your supplier to discuss further or arrange to have a smart meter fitted </a:t>
            </a:r>
          </a:p>
        </p:txBody>
      </p:sp>
      <p:sp>
        <p:nvSpPr>
          <p:cNvPr id="5" name="Slide Number Placeholder 4"/>
          <p:cNvSpPr>
            <a:spLocks noGrp="1"/>
          </p:cNvSpPr>
          <p:nvPr>
            <p:ph type="sldNum" sz="quarter" idx="12"/>
          </p:nvPr>
        </p:nvSpPr>
        <p:spPr/>
        <p:txBody>
          <a:bodyPr/>
          <a:lstStyle/>
          <a:p>
            <a:fld id="{2AE99EBD-CC5A-4668-89F3-3C1CB711BBCA}" type="slidenum">
              <a:rPr lang="en-GB" smtClean="0"/>
              <a:t>13</a:t>
            </a:fld>
            <a:endParaRPr lang="en-GB"/>
          </a:p>
        </p:txBody>
      </p:sp>
      <p:pic>
        <p:nvPicPr>
          <p:cNvPr id="8" name="Picture 7"/>
          <p:cNvPicPr>
            <a:picLocks noChangeAspect="1"/>
          </p:cNvPicPr>
          <p:nvPr/>
        </p:nvPicPr>
        <p:blipFill>
          <a:blip r:embed="rId2"/>
          <a:stretch>
            <a:fillRect/>
          </a:stretch>
        </p:blipFill>
        <p:spPr>
          <a:xfrm>
            <a:off x="5089968" y="657457"/>
            <a:ext cx="3575059" cy="186825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588458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HELP PAYING YOUR ENERGY BILLS AND MAXIMISING EFFICIENCY </a:t>
            </a:r>
            <a:br>
              <a:rPr lang="en-GB" dirty="0"/>
            </a:br>
            <a:r>
              <a:rPr lang="en-GB" sz="2000" i="1" dirty="0"/>
              <a:t>WHAT HELP IS AVAILABLE?</a:t>
            </a:r>
            <a:endParaRPr lang="en-GB" dirty="0"/>
          </a:p>
        </p:txBody>
      </p:sp>
      <p:sp>
        <p:nvSpPr>
          <p:cNvPr id="3" name="Content Placeholder 2"/>
          <p:cNvSpPr>
            <a:spLocks noGrp="1"/>
          </p:cNvSpPr>
          <p:nvPr>
            <p:ph idx="1"/>
          </p:nvPr>
        </p:nvSpPr>
        <p:spPr/>
        <p:txBody>
          <a:bodyPr>
            <a:normAutofit/>
          </a:bodyPr>
          <a:lstStyle/>
          <a:p>
            <a:r>
              <a:rPr lang="en-GB" sz="2000" dirty="0">
                <a:solidFill>
                  <a:schemeClr val="accent1"/>
                </a:solidFill>
              </a:rPr>
              <a:t>WARM HOMES DISCOUNT </a:t>
            </a:r>
          </a:p>
          <a:p>
            <a:r>
              <a:rPr lang="en-GB" sz="2000" dirty="0">
                <a:solidFill>
                  <a:schemeClr val="accent1"/>
                </a:solidFill>
              </a:rPr>
              <a:t>WINTER FUEL PAYMENT</a:t>
            </a:r>
          </a:p>
          <a:p>
            <a:r>
              <a:rPr lang="en-GB" sz="2000" dirty="0">
                <a:solidFill>
                  <a:schemeClr val="accent1"/>
                </a:solidFill>
              </a:rPr>
              <a:t>BOILER REPAIR GRANT SCHEME</a:t>
            </a:r>
          </a:p>
          <a:p>
            <a:r>
              <a:rPr lang="en-GB" sz="2000" dirty="0">
                <a:solidFill>
                  <a:schemeClr val="accent1"/>
                </a:solidFill>
              </a:rPr>
              <a:t>BETTER HOMES YORKSHIRE</a:t>
            </a:r>
          </a:p>
          <a:p>
            <a:r>
              <a:rPr lang="en-GB" sz="2000" dirty="0">
                <a:solidFill>
                  <a:schemeClr val="accent1"/>
                </a:solidFill>
              </a:rPr>
              <a:t>MONEY ADVICE SERVICE </a:t>
            </a:r>
          </a:p>
          <a:p>
            <a:r>
              <a:rPr lang="en-GB" sz="2000" dirty="0">
                <a:solidFill>
                  <a:schemeClr val="accent1"/>
                </a:solidFill>
              </a:rPr>
              <a:t>ENERGY COMPANY OBLIGATIONS (ECO/ECOFLEX)</a:t>
            </a:r>
          </a:p>
          <a:p>
            <a:r>
              <a:rPr lang="en-GB" sz="2000" dirty="0">
                <a:solidFill>
                  <a:schemeClr val="accent1"/>
                </a:solidFill>
              </a:rPr>
              <a:t>ENERGY SUPPLIER TRUST FUNDS </a:t>
            </a:r>
          </a:p>
          <a:p>
            <a:r>
              <a:rPr lang="en-GB" sz="2000" dirty="0">
                <a:solidFill>
                  <a:schemeClr val="accent1"/>
                </a:solidFill>
              </a:rPr>
              <a:t>GREEN HOMES GRANT</a:t>
            </a:r>
          </a:p>
          <a:p>
            <a:r>
              <a:rPr lang="en-GB" sz="2000" dirty="0">
                <a:solidFill>
                  <a:schemeClr val="accent1"/>
                </a:solidFill>
              </a:rPr>
              <a:t>WATER BILL CAP FOR HEALTH ISSUES OR LOW-INCOME </a:t>
            </a:r>
          </a:p>
        </p:txBody>
      </p:sp>
      <p:sp>
        <p:nvSpPr>
          <p:cNvPr id="5" name="Slide Number Placeholder 4"/>
          <p:cNvSpPr>
            <a:spLocks noGrp="1"/>
          </p:cNvSpPr>
          <p:nvPr>
            <p:ph type="sldNum" sz="quarter" idx="12"/>
          </p:nvPr>
        </p:nvSpPr>
        <p:spPr/>
        <p:txBody>
          <a:bodyPr/>
          <a:lstStyle/>
          <a:p>
            <a:fld id="{2AE99EBD-CC5A-4668-89F3-3C1CB711BBCA}" type="slidenum">
              <a:rPr lang="en-GB" smtClean="0"/>
              <a:t>14</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21379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826" y="141905"/>
            <a:ext cx="7766936" cy="531223"/>
          </a:xfrm>
        </p:spPr>
        <p:txBody>
          <a:bodyPr/>
          <a:lstStyle/>
          <a:p>
            <a:pPr algn="ctr"/>
            <a:r>
              <a:rPr lang="en-GB" sz="4000" dirty="0"/>
              <a:t>ENERGY BILL PAYMENT SUPPORT </a:t>
            </a:r>
          </a:p>
        </p:txBody>
      </p:sp>
      <p:sp>
        <p:nvSpPr>
          <p:cNvPr id="4" name="Title 1"/>
          <p:cNvSpPr txBox="1">
            <a:spLocks/>
          </p:cNvSpPr>
          <p:nvPr/>
        </p:nvSpPr>
        <p:spPr>
          <a:xfrm>
            <a:off x="990842" y="1132114"/>
            <a:ext cx="8596668" cy="13208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endParaRPr kumimoji="0" lang="en-GB" sz="5400" b="0" i="0" u="none" strike="noStrike" kern="1200" cap="none" spc="0" normalizeH="0" baseline="0" noProof="0" dirty="0">
              <a:ln>
                <a:noFill/>
              </a:ln>
              <a:solidFill>
                <a:srgbClr val="90C226"/>
              </a:solidFill>
              <a:effectLst/>
              <a:uLnTx/>
              <a:uFillTx/>
              <a:latin typeface="Trebuchet MS" panose="020B0603020202020204"/>
              <a:ea typeface="+mj-ea"/>
              <a:cs typeface="+mj-cs"/>
            </a:endParaRPr>
          </a:p>
        </p:txBody>
      </p:sp>
      <p:graphicFrame>
        <p:nvGraphicFramePr>
          <p:cNvPr id="6" name="Diagram 5"/>
          <p:cNvGraphicFramePr/>
          <p:nvPr>
            <p:extLst>
              <p:ext uri="{D42A27DB-BD31-4B8C-83A1-F6EECF244321}">
                <p14:modId xmlns:p14="http://schemas.microsoft.com/office/powerpoint/2010/main" val="1099817414"/>
              </p:ext>
            </p:extLst>
          </p:nvPr>
        </p:nvGraphicFramePr>
        <p:xfrm>
          <a:off x="896826" y="1132114"/>
          <a:ext cx="8656490" cy="4997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097281" y="667770"/>
            <a:ext cx="71932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50000"/>
                  </a:prstClr>
                </a:solidFill>
                <a:effectLst/>
                <a:uLnTx/>
                <a:uFillTx/>
                <a:latin typeface="Trebuchet MS" panose="020B0603020202020204"/>
                <a:ea typeface="+mn-ea"/>
                <a:cs typeface="+mn-cs"/>
              </a:rPr>
              <a:t>What support is available to help pay rising costs? </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451780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HELP PAYING YOUR ENERGY BILLS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1621551"/>
              </p:ext>
            </p:extLst>
          </p:nvPr>
        </p:nvGraphicFramePr>
        <p:xfrm>
          <a:off x="677863" y="1471749"/>
          <a:ext cx="8596312" cy="4677757"/>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1861500177"/>
                    </a:ext>
                  </a:extLst>
                </a:gridCol>
                <a:gridCol w="4298156">
                  <a:extLst>
                    <a:ext uri="{9D8B030D-6E8A-4147-A177-3AD203B41FA5}">
                      <a16:colId xmlns:a16="http://schemas.microsoft.com/office/drawing/2014/main" val="2523887436"/>
                    </a:ext>
                  </a:extLst>
                </a:gridCol>
              </a:tblGrid>
              <a:tr h="471517">
                <a:tc>
                  <a:txBody>
                    <a:bodyPr/>
                    <a:lstStyle/>
                    <a:p>
                      <a:r>
                        <a:rPr lang="en-GB" dirty="0"/>
                        <a:t>WARM</a:t>
                      </a:r>
                      <a:r>
                        <a:rPr lang="en-GB" baseline="0" dirty="0"/>
                        <a:t> HOMES DISCOUNT</a:t>
                      </a:r>
                      <a:endParaRPr lang="en-GB" dirty="0"/>
                    </a:p>
                  </a:txBody>
                  <a:tcPr/>
                </a:tc>
                <a:tc>
                  <a:txBody>
                    <a:bodyPr/>
                    <a:lstStyle/>
                    <a:p>
                      <a:r>
                        <a:rPr lang="en-GB" dirty="0"/>
                        <a:t>WINTER FUEL PAYMENT </a:t>
                      </a:r>
                    </a:p>
                  </a:txBody>
                  <a:tcPr/>
                </a:tc>
                <a:extLst>
                  <a:ext uri="{0D108BD9-81ED-4DB2-BD59-A6C34878D82A}">
                    <a16:rowId xmlns:a16="http://schemas.microsoft.com/office/drawing/2014/main" val="3456068308"/>
                  </a:ext>
                </a:extLst>
              </a:tr>
              <a:tr h="3984189">
                <a:tc>
                  <a:txBody>
                    <a:bodyPr/>
                    <a:lstStyle/>
                    <a:p>
                      <a:pPr marL="285750" indent="-285750">
                        <a:lnSpc>
                          <a:spcPct val="200000"/>
                        </a:lnSpc>
                        <a:buFont typeface="Arial" panose="020B0604020202020204" pitchFamily="34" charset="0"/>
                        <a:buChar char="•"/>
                      </a:pPr>
                      <a:r>
                        <a:rPr lang="en-GB" dirty="0">
                          <a:solidFill>
                            <a:schemeClr val="accent1"/>
                          </a:solidFill>
                        </a:rPr>
                        <a:t>£150</a:t>
                      </a:r>
                      <a:r>
                        <a:rPr lang="en-GB" baseline="0" dirty="0">
                          <a:solidFill>
                            <a:schemeClr val="accent1"/>
                          </a:solidFill>
                        </a:rPr>
                        <a:t> credited to your account</a:t>
                      </a:r>
                    </a:p>
                    <a:p>
                      <a:pPr marL="285750" indent="-285750">
                        <a:lnSpc>
                          <a:spcPct val="200000"/>
                        </a:lnSpc>
                        <a:buFont typeface="Arial" panose="020B0604020202020204" pitchFamily="34" charset="0"/>
                        <a:buChar char="•"/>
                      </a:pPr>
                      <a:r>
                        <a:rPr lang="en-GB" baseline="0" dirty="0">
                          <a:solidFill>
                            <a:schemeClr val="accent1"/>
                          </a:solidFill>
                        </a:rPr>
                        <a:t>Apply directly through supplier</a:t>
                      </a:r>
                    </a:p>
                    <a:p>
                      <a:pPr marL="285750" indent="-285750">
                        <a:lnSpc>
                          <a:spcPct val="200000"/>
                        </a:lnSpc>
                        <a:buFont typeface="Arial" panose="020B0604020202020204" pitchFamily="34" charset="0"/>
                        <a:buChar char="•"/>
                      </a:pPr>
                      <a:r>
                        <a:rPr lang="en-GB" baseline="0" dirty="0">
                          <a:solidFill>
                            <a:schemeClr val="accent1"/>
                          </a:solidFill>
                        </a:rPr>
                        <a:t>Anyone on pension credits </a:t>
                      </a:r>
                    </a:p>
                    <a:p>
                      <a:pPr marL="285750" indent="-285750">
                        <a:lnSpc>
                          <a:spcPct val="200000"/>
                        </a:lnSpc>
                        <a:buFont typeface="Arial" panose="020B0604020202020204" pitchFamily="34" charset="0"/>
                        <a:buChar char="•"/>
                      </a:pPr>
                      <a:r>
                        <a:rPr lang="en-GB" baseline="0" dirty="0">
                          <a:solidFill>
                            <a:schemeClr val="accent1"/>
                          </a:solidFill>
                        </a:rPr>
                        <a:t>Low-income households </a:t>
                      </a:r>
                    </a:p>
                    <a:p>
                      <a:pPr marL="285750" indent="-285750">
                        <a:lnSpc>
                          <a:spcPct val="100000"/>
                        </a:lnSpc>
                        <a:buFont typeface="Arial" panose="020B0604020202020204" pitchFamily="34" charset="0"/>
                        <a:buChar char="•"/>
                      </a:pPr>
                      <a:r>
                        <a:rPr lang="en-GB" baseline="0" dirty="0">
                          <a:solidFill>
                            <a:schemeClr val="accent1"/>
                          </a:solidFill>
                        </a:rPr>
                        <a:t>The money won’t be paid to you directly. If you are a credit customer it’ll be added to your electricity account. And if you’re on Pay As You Go, you’ll be sent a voucher that you can use to top-up your meter </a:t>
                      </a:r>
                    </a:p>
                    <a:p>
                      <a:pPr marL="285750" indent="-285750">
                        <a:lnSpc>
                          <a:spcPct val="100000"/>
                        </a:lnSpc>
                        <a:buFont typeface="Arial" panose="020B0604020202020204" pitchFamily="34" charset="0"/>
                        <a:buChar char="•"/>
                      </a:pPr>
                      <a:endParaRPr lang="en-GB" dirty="0">
                        <a:solidFill>
                          <a:schemeClr val="accent1"/>
                        </a:solidFill>
                      </a:endParaRPr>
                    </a:p>
                  </a:txBody>
                  <a:tcPr/>
                </a:tc>
                <a:tc>
                  <a:txBody>
                    <a:bodyPr/>
                    <a:lstStyle/>
                    <a:p>
                      <a:pPr marL="285750" indent="-285750">
                        <a:lnSpc>
                          <a:spcPct val="200000"/>
                        </a:lnSpc>
                        <a:buFont typeface="Arial" panose="020B0604020202020204" pitchFamily="34" charset="0"/>
                        <a:buChar char="•"/>
                      </a:pPr>
                      <a:r>
                        <a:rPr lang="en-GB" dirty="0">
                          <a:solidFill>
                            <a:schemeClr val="accent1"/>
                          </a:solidFill>
                        </a:rPr>
                        <a:t>£100-£300</a:t>
                      </a:r>
                      <a:r>
                        <a:rPr lang="en-GB" baseline="0" dirty="0">
                          <a:solidFill>
                            <a:schemeClr val="accent1"/>
                          </a:solidFill>
                        </a:rPr>
                        <a:t> </a:t>
                      </a:r>
                    </a:p>
                    <a:p>
                      <a:pPr marL="285750" indent="-285750">
                        <a:lnSpc>
                          <a:spcPct val="100000"/>
                        </a:lnSpc>
                        <a:buFont typeface="Arial" panose="020B0604020202020204" pitchFamily="34" charset="0"/>
                        <a:buChar char="•"/>
                      </a:pPr>
                      <a:r>
                        <a:rPr lang="en-GB" baseline="0" dirty="0">
                          <a:solidFill>
                            <a:schemeClr val="accent1"/>
                          </a:solidFill>
                        </a:rPr>
                        <a:t>Born before set date each year to qualify</a:t>
                      </a:r>
                    </a:p>
                    <a:p>
                      <a:pPr marL="0" indent="0">
                        <a:lnSpc>
                          <a:spcPct val="100000"/>
                        </a:lnSpc>
                        <a:buFont typeface="Arial" panose="020B0604020202020204" pitchFamily="34" charset="0"/>
                        <a:buNone/>
                      </a:pPr>
                      <a:endParaRPr lang="en-GB" baseline="0" dirty="0">
                        <a:solidFill>
                          <a:schemeClr val="accent1"/>
                        </a:solidFill>
                      </a:endParaRPr>
                    </a:p>
                    <a:p>
                      <a:pPr marL="285750" indent="-285750">
                        <a:lnSpc>
                          <a:spcPct val="100000"/>
                        </a:lnSpc>
                        <a:buFont typeface="Arial" panose="020B0604020202020204" pitchFamily="34" charset="0"/>
                        <a:buChar char="•"/>
                      </a:pPr>
                      <a:r>
                        <a:rPr lang="en-GB" baseline="0" dirty="0">
                          <a:solidFill>
                            <a:schemeClr val="accent1"/>
                          </a:solidFill>
                        </a:rPr>
                        <a:t>Should receive automatically from the government </a:t>
                      </a:r>
                    </a:p>
                    <a:p>
                      <a:pPr marL="285750" indent="-285750">
                        <a:lnSpc>
                          <a:spcPct val="100000"/>
                        </a:lnSpc>
                        <a:buFont typeface="Arial" panose="020B0604020202020204" pitchFamily="34" charset="0"/>
                        <a:buChar char="•"/>
                      </a:pPr>
                      <a:endParaRPr lang="en-GB" baseline="0" dirty="0">
                        <a:solidFill>
                          <a:schemeClr val="accent1"/>
                        </a:solidFill>
                      </a:endParaRPr>
                    </a:p>
                    <a:p>
                      <a:pPr marL="285750" indent="-285750">
                        <a:lnSpc>
                          <a:spcPct val="100000"/>
                        </a:lnSpc>
                        <a:buFont typeface="Arial" panose="020B0604020202020204" pitchFamily="34" charset="0"/>
                        <a:buChar char="•"/>
                      </a:pPr>
                      <a:r>
                        <a:rPr lang="en-GB" baseline="0" dirty="0">
                          <a:solidFill>
                            <a:schemeClr val="accent1"/>
                          </a:solidFill>
                        </a:rPr>
                        <a:t>Most payments are made in November and December. Contact the Winter Fuel Payment Centre if you do not receive your payment as expected</a:t>
                      </a:r>
                      <a:endParaRPr lang="en-GB" dirty="0">
                        <a:solidFill>
                          <a:schemeClr val="accent1"/>
                        </a:solidFill>
                      </a:endParaRPr>
                    </a:p>
                  </a:txBody>
                  <a:tcPr/>
                </a:tc>
                <a:extLst>
                  <a:ext uri="{0D108BD9-81ED-4DB2-BD59-A6C34878D82A}">
                    <a16:rowId xmlns:a16="http://schemas.microsoft.com/office/drawing/2014/main" val="3584892804"/>
                  </a:ext>
                </a:extLst>
              </a:tr>
            </a:tbl>
          </a:graphicData>
        </a:graphic>
      </p:graphicFrame>
      <p:sp>
        <p:nvSpPr>
          <p:cNvPr id="3" name="Slide Number Placeholder 2"/>
          <p:cNvSpPr>
            <a:spLocks noGrp="1"/>
          </p:cNvSpPr>
          <p:nvPr>
            <p:ph type="sldNum" sz="quarter" idx="12"/>
          </p:nvPr>
        </p:nvSpPr>
        <p:spPr/>
        <p:txBody>
          <a:bodyPr/>
          <a:lstStyle/>
          <a:p>
            <a:fld id="{2AE99EBD-CC5A-4668-89F3-3C1CB711BBCA}" type="slidenum">
              <a:rPr lang="en-GB" smtClean="0"/>
              <a:t>16</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3304490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8083" y="0"/>
            <a:ext cx="7947469" cy="1646302"/>
          </a:xfrm>
        </p:spPr>
        <p:txBody>
          <a:bodyPr/>
          <a:lstStyle/>
          <a:p>
            <a:pPr algn="l"/>
            <a:r>
              <a:rPr lang="en-GB" sz="4400" dirty="0"/>
              <a:t>FINANCIAL SUPPORT FOR </a:t>
            </a:r>
            <a:br>
              <a:rPr lang="en-GB" sz="4400" dirty="0"/>
            </a:br>
            <a:r>
              <a:rPr lang="en-GB" sz="4400" dirty="0"/>
              <a:t>FUEL DEBTS</a:t>
            </a:r>
          </a:p>
        </p:txBody>
      </p:sp>
      <p:graphicFrame>
        <p:nvGraphicFramePr>
          <p:cNvPr id="4" name="Table 3"/>
          <p:cNvGraphicFramePr>
            <a:graphicFrameLocks noGrp="1"/>
          </p:cNvGraphicFramePr>
          <p:nvPr/>
        </p:nvGraphicFramePr>
        <p:xfrm>
          <a:off x="645544" y="1646302"/>
          <a:ext cx="8879841" cy="4659141"/>
        </p:xfrm>
        <a:graphic>
          <a:graphicData uri="http://schemas.openxmlformats.org/drawingml/2006/table">
            <a:tbl>
              <a:tblPr firstRow="1" bandRow="1">
                <a:tableStyleId>{5C22544A-7EE6-4342-B048-85BDC9FD1C3A}</a:tableStyleId>
              </a:tblPr>
              <a:tblGrid>
                <a:gridCol w="2959947">
                  <a:extLst>
                    <a:ext uri="{9D8B030D-6E8A-4147-A177-3AD203B41FA5}">
                      <a16:colId xmlns:a16="http://schemas.microsoft.com/office/drawing/2014/main" val="211969511"/>
                    </a:ext>
                  </a:extLst>
                </a:gridCol>
                <a:gridCol w="2959947">
                  <a:extLst>
                    <a:ext uri="{9D8B030D-6E8A-4147-A177-3AD203B41FA5}">
                      <a16:colId xmlns:a16="http://schemas.microsoft.com/office/drawing/2014/main" val="1997628667"/>
                    </a:ext>
                  </a:extLst>
                </a:gridCol>
                <a:gridCol w="2959947">
                  <a:extLst>
                    <a:ext uri="{9D8B030D-6E8A-4147-A177-3AD203B41FA5}">
                      <a16:colId xmlns:a16="http://schemas.microsoft.com/office/drawing/2014/main" val="2956433329"/>
                    </a:ext>
                  </a:extLst>
                </a:gridCol>
              </a:tblGrid>
              <a:tr h="727221">
                <a:tc>
                  <a:txBody>
                    <a:bodyPr/>
                    <a:lstStyle/>
                    <a:p>
                      <a:pPr algn="just"/>
                      <a:r>
                        <a:rPr lang="en-GB" sz="2000" dirty="0"/>
                        <a:t>Money</a:t>
                      </a:r>
                      <a:r>
                        <a:rPr lang="en-GB" sz="2000" baseline="0" dirty="0"/>
                        <a:t> Helper/National Debt Line</a:t>
                      </a:r>
                      <a:endParaRPr lang="en-GB" sz="2000" dirty="0"/>
                    </a:p>
                  </a:txBody>
                  <a:tcPr/>
                </a:tc>
                <a:tc>
                  <a:txBody>
                    <a:bodyPr/>
                    <a:lstStyle/>
                    <a:p>
                      <a:r>
                        <a:rPr lang="en-GB" dirty="0"/>
                        <a:t>Energy Supplier Trust Funds</a:t>
                      </a:r>
                    </a:p>
                  </a:txBody>
                  <a:tcPr/>
                </a:tc>
                <a:tc>
                  <a:txBody>
                    <a:bodyPr/>
                    <a:lstStyle/>
                    <a:p>
                      <a:r>
                        <a:rPr lang="en-GB" dirty="0"/>
                        <a:t>Step</a:t>
                      </a:r>
                      <a:r>
                        <a:rPr lang="en-GB" baseline="0" dirty="0"/>
                        <a:t> Change Debt Charity</a:t>
                      </a:r>
                      <a:endParaRPr lang="en-GB" dirty="0"/>
                    </a:p>
                  </a:txBody>
                  <a:tcPr/>
                </a:tc>
                <a:extLst>
                  <a:ext uri="{0D108BD9-81ED-4DB2-BD59-A6C34878D82A}">
                    <a16:rowId xmlns:a16="http://schemas.microsoft.com/office/drawing/2014/main" val="905649151"/>
                  </a:ext>
                </a:extLst>
              </a:tr>
              <a:tr h="3794195">
                <a:tc>
                  <a:txBody>
                    <a:bodyPr/>
                    <a:lstStyle/>
                    <a:p>
                      <a:pPr marL="285750" indent="-285750">
                        <a:buFont typeface="Arial" panose="020B0604020202020204" pitchFamily="34" charset="0"/>
                        <a:buChar char="•"/>
                      </a:pPr>
                      <a:r>
                        <a:rPr lang="en-GB" dirty="0">
                          <a:solidFill>
                            <a:schemeClr val="tx1">
                              <a:lumMod val="50000"/>
                              <a:lumOff val="50000"/>
                            </a:schemeClr>
                          </a:solidFill>
                        </a:rPr>
                        <a:t>Provide general</a:t>
                      </a:r>
                      <a:r>
                        <a:rPr lang="en-GB" baseline="0" dirty="0">
                          <a:solidFill>
                            <a:schemeClr val="tx1">
                              <a:lumMod val="50000"/>
                              <a:lumOff val="50000"/>
                            </a:schemeClr>
                          </a:solidFill>
                        </a:rPr>
                        <a:t> advice and support </a:t>
                      </a:r>
                    </a:p>
                    <a:p>
                      <a:pPr marL="0" indent="0">
                        <a:buFont typeface="Arial" panose="020B0604020202020204" pitchFamily="34" charset="0"/>
                        <a:buNone/>
                      </a:pPr>
                      <a:endParaRPr lang="en-GB" baseline="0" dirty="0">
                        <a:solidFill>
                          <a:schemeClr val="tx1">
                            <a:lumMod val="50000"/>
                            <a:lumOff val="50000"/>
                          </a:schemeClr>
                        </a:solidFill>
                      </a:endParaRPr>
                    </a:p>
                    <a:p>
                      <a:pPr marL="285750" indent="-285750">
                        <a:buFont typeface="Arial" panose="020B0604020202020204" pitchFamily="34" charset="0"/>
                        <a:buChar char="•"/>
                      </a:pPr>
                      <a:r>
                        <a:rPr lang="en-GB" baseline="0" dirty="0">
                          <a:solidFill>
                            <a:schemeClr val="tx1">
                              <a:lumMod val="50000"/>
                              <a:lumOff val="50000"/>
                            </a:schemeClr>
                          </a:solidFill>
                        </a:rPr>
                        <a:t>Free and impartial </a:t>
                      </a:r>
                    </a:p>
                    <a:p>
                      <a:pPr marL="0" indent="0">
                        <a:buFont typeface="Arial" panose="020B0604020202020204" pitchFamily="34" charset="0"/>
                        <a:buNone/>
                      </a:pPr>
                      <a:endParaRPr lang="en-GB" baseline="0" dirty="0">
                        <a:solidFill>
                          <a:schemeClr val="tx1">
                            <a:lumMod val="50000"/>
                            <a:lumOff val="50000"/>
                          </a:schemeClr>
                        </a:solidFill>
                      </a:endParaRPr>
                    </a:p>
                    <a:p>
                      <a:pPr marL="285750" indent="-285750">
                        <a:buFont typeface="Arial" panose="020B0604020202020204" pitchFamily="34" charset="0"/>
                        <a:buChar char="•"/>
                      </a:pPr>
                      <a:r>
                        <a:rPr lang="en-GB" baseline="0" dirty="0">
                          <a:solidFill>
                            <a:schemeClr val="tx1">
                              <a:lumMod val="50000"/>
                              <a:lumOff val="50000"/>
                            </a:schemeClr>
                          </a:solidFill>
                        </a:rPr>
                        <a:t>Create a financial plan to help manage income</a:t>
                      </a:r>
                    </a:p>
                    <a:p>
                      <a:pPr marL="285750" indent="-285750">
                        <a:buFont typeface="Arial" panose="020B0604020202020204" pitchFamily="34" charset="0"/>
                        <a:buChar char="•"/>
                      </a:pPr>
                      <a:endParaRPr lang="en-GB" baseline="0" dirty="0">
                        <a:solidFill>
                          <a:schemeClr val="tx1">
                            <a:lumMod val="50000"/>
                            <a:lumOff val="50000"/>
                          </a:schemeClr>
                        </a:solidFill>
                      </a:endParaRPr>
                    </a:p>
                    <a:p>
                      <a:pPr marL="285750" indent="-285750">
                        <a:buFont typeface="Arial" panose="020B0604020202020204" pitchFamily="34" charset="0"/>
                        <a:buChar char="•"/>
                      </a:pPr>
                      <a:r>
                        <a:rPr lang="en-GB" baseline="0" dirty="0">
                          <a:solidFill>
                            <a:schemeClr val="tx1">
                              <a:lumMod val="50000"/>
                              <a:lumOff val="50000"/>
                            </a:schemeClr>
                          </a:solidFill>
                        </a:rPr>
                        <a:t>Income/outgoing calculator tool </a:t>
                      </a:r>
                    </a:p>
                    <a:p>
                      <a:pPr marL="285750" indent="-285750">
                        <a:buFont typeface="Arial" panose="020B0604020202020204" pitchFamily="34" charset="0"/>
                        <a:buChar char="•"/>
                      </a:pPr>
                      <a:endParaRPr lang="en-GB" baseline="0" dirty="0">
                        <a:solidFill>
                          <a:schemeClr val="tx1">
                            <a:lumMod val="50000"/>
                            <a:lumOff val="50000"/>
                          </a:schemeClr>
                        </a:solidFill>
                      </a:endParaRPr>
                    </a:p>
                    <a:p>
                      <a:pPr marL="285750" indent="-285750">
                        <a:buFont typeface="Arial" panose="020B0604020202020204" pitchFamily="34" charset="0"/>
                        <a:buChar char="•"/>
                      </a:pPr>
                      <a:r>
                        <a:rPr lang="en-GB" baseline="0" dirty="0">
                          <a:solidFill>
                            <a:schemeClr val="tx1">
                              <a:lumMod val="50000"/>
                              <a:lumOff val="50000"/>
                            </a:schemeClr>
                          </a:solidFill>
                        </a:rPr>
                        <a:t>Government endorsed </a:t>
                      </a:r>
                    </a:p>
                    <a:p>
                      <a:pPr marL="285750" indent="-285750">
                        <a:buFont typeface="Arial" panose="020B0604020202020204" pitchFamily="34" charset="0"/>
                        <a:buChar char="•"/>
                      </a:pPr>
                      <a:endParaRPr lang="en-GB" baseline="0" dirty="0">
                        <a:solidFill>
                          <a:schemeClr val="tx1">
                            <a:lumMod val="50000"/>
                            <a:lumOff val="50000"/>
                          </a:schemeClr>
                        </a:solidFill>
                      </a:endParaRPr>
                    </a:p>
                    <a:p>
                      <a:pPr marL="285750" indent="-285750">
                        <a:buFont typeface="Arial" panose="020B0604020202020204" pitchFamily="34" charset="0"/>
                        <a:buChar char="•"/>
                      </a:pPr>
                      <a:endParaRPr lang="en-GB" dirty="0"/>
                    </a:p>
                  </a:txBody>
                  <a:tcPr/>
                </a:tc>
                <a:tc>
                  <a:txBody>
                    <a:bodyPr/>
                    <a:lstStyle/>
                    <a:p>
                      <a:pPr marL="285750" indent="-285750">
                        <a:buFont typeface="Arial" panose="020B0604020202020204" pitchFamily="34" charset="0"/>
                        <a:buChar char="•"/>
                      </a:pPr>
                      <a:r>
                        <a:rPr lang="en-GB" dirty="0">
                          <a:solidFill>
                            <a:schemeClr val="tx1">
                              <a:lumMod val="50000"/>
                              <a:lumOff val="50000"/>
                            </a:schemeClr>
                          </a:solidFill>
                        </a:rPr>
                        <a:t>If</a:t>
                      </a:r>
                      <a:r>
                        <a:rPr lang="en-GB" baseline="0" dirty="0">
                          <a:solidFill>
                            <a:schemeClr val="tx1">
                              <a:lumMod val="50000"/>
                              <a:lumOff val="50000"/>
                            </a:schemeClr>
                          </a:solidFill>
                        </a:rPr>
                        <a:t> you’re in debt, you may get a charitable grant to pay it off</a:t>
                      </a:r>
                    </a:p>
                    <a:p>
                      <a:pPr marL="285750" indent="-285750">
                        <a:buFont typeface="Arial" panose="020B0604020202020204" pitchFamily="34" charset="0"/>
                        <a:buChar char="•"/>
                      </a:pPr>
                      <a:r>
                        <a:rPr lang="en-GB" baseline="0" dirty="0">
                          <a:solidFill>
                            <a:schemeClr val="tx1">
                              <a:lumMod val="50000"/>
                              <a:lumOff val="50000"/>
                            </a:schemeClr>
                          </a:solidFill>
                        </a:rPr>
                        <a:t>British Gas offer these whether you’re a customer or not</a:t>
                      </a:r>
                    </a:p>
                    <a:p>
                      <a:pPr marL="285750" indent="-285750">
                        <a:buFont typeface="Arial" panose="020B0604020202020204" pitchFamily="34" charset="0"/>
                        <a:buChar char="•"/>
                      </a:pPr>
                      <a:r>
                        <a:rPr lang="en-GB" baseline="0" dirty="0">
                          <a:solidFill>
                            <a:schemeClr val="tx1">
                              <a:lumMod val="50000"/>
                              <a:lumOff val="50000"/>
                            </a:schemeClr>
                          </a:solidFill>
                        </a:rPr>
                        <a:t>Other providers offer them only to customers</a:t>
                      </a:r>
                    </a:p>
                    <a:p>
                      <a:pPr marL="285750" indent="-285750">
                        <a:buFont typeface="Arial" panose="020B0604020202020204" pitchFamily="34" charset="0"/>
                        <a:buChar char="•"/>
                      </a:pPr>
                      <a:r>
                        <a:rPr lang="en-GB" baseline="0" dirty="0">
                          <a:solidFill>
                            <a:schemeClr val="tx1">
                              <a:lumMod val="50000"/>
                              <a:lumOff val="50000"/>
                            </a:schemeClr>
                          </a:solidFill>
                        </a:rPr>
                        <a:t>You need to have received debt advice </a:t>
                      </a:r>
                    </a:p>
                    <a:p>
                      <a:pPr marL="285750" indent="-285750">
                        <a:buFont typeface="Arial" panose="020B0604020202020204" pitchFamily="34" charset="0"/>
                        <a:buChar char="•"/>
                      </a:pPr>
                      <a:r>
                        <a:rPr lang="en-GB" baseline="0" dirty="0">
                          <a:solidFill>
                            <a:schemeClr val="tx1">
                              <a:lumMod val="50000"/>
                              <a:lumOff val="50000"/>
                            </a:schemeClr>
                          </a:solidFill>
                        </a:rPr>
                        <a:t>‘Charis Grants’ or Citizens Advice can help with applications</a:t>
                      </a:r>
                    </a:p>
                  </a:txBody>
                  <a:tcPr/>
                </a:tc>
                <a:tc>
                  <a:txBody>
                    <a:bodyPr/>
                    <a:lstStyle/>
                    <a:p>
                      <a:pPr marL="285750" indent="-285750">
                        <a:buFont typeface="Arial" panose="020B0604020202020204" pitchFamily="34" charset="0"/>
                        <a:buChar char="•"/>
                      </a:pPr>
                      <a:r>
                        <a:rPr lang="en-GB" baseline="0" dirty="0">
                          <a:solidFill>
                            <a:schemeClr val="tx1">
                              <a:lumMod val="50000"/>
                              <a:lumOff val="50000"/>
                            </a:schemeClr>
                          </a:solidFill>
                        </a:rPr>
                        <a:t>Experts in debt management</a:t>
                      </a:r>
                    </a:p>
                    <a:p>
                      <a:pPr marL="285750" indent="-285750">
                        <a:buFont typeface="Arial" panose="020B0604020202020204" pitchFamily="34" charset="0"/>
                        <a:buChar char="•"/>
                      </a:pPr>
                      <a:r>
                        <a:rPr lang="en-GB" baseline="0" dirty="0">
                          <a:solidFill>
                            <a:schemeClr val="tx1">
                              <a:lumMod val="50000"/>
                              <a:lumOff val="50000"/>
                            </a:schemeClr>
                          </a:solidFill>
                        </a:rPr>
                        <a:t>Help with all types of debt and have multiple solutions to suit you</a:t>
                      </a:r>
                    </a:p>
                    <a:p>
                      <a:pPr marL="285750" indent="-285750">
                        <a:buFont typeface="Arial" panose="020B0604020202020204" pitchFamily="34" charset="0"/>
                        <a:buChar char="•"/>
                      </a:pPr>
                      <a:r>
                        <a:rPr lang="en-GB" baseline="0" dirty="0">
                          <a:solidFill>
                            <a:schemeClr val="tx1">
                              <a:lumMod val="50000"/>
                              <a:lumOff val="50000"/>
                            </a:schemeClr>
                          </a:solidFill>
                        </a:rPr>
                        <a:t>Set up Debt Management Plan</a:t>
                      </a:r>
                    </a:p>
                    <a:p>
                      <a:pPr marL="285750" indent="-285750">
                        <a:buFont typeface="Arial" panose="020B0604020202020204" pitchFamily="34" charset="0"/>
                        <a:buChar char="•"/>
                      </a:pPr>
                      <a:r>
                        <a:rPr lang="en-GB" baseline="0" dirty="0">
                          <a:solidFill>
                            <a:schemeClr val="tx1">
                              <a:lumMod val="50000"/>
                              <a:lumOff val="50000"/>
                            </a:schemeClr>
                          </a:solidFill>
                        </a:rPr>
                        <a:t>Assist with writing off debt (DRO)</a:t>
                      </a:r>
                    </a:p>
                    <a:p>
                      <a:pPr marL="285750" indent="-285750">
                        <a:buFont typeface="Arial" panose="020B0604020202020204" pitchFamily="34" charset="0"/>
                        <a:buChar char="•"/>
                      </a:pPr>
                      <a:r>
                        <a:rPr lang="en-GB" baseline="0" dirty="0">
                          <a:solidFill>
                            <a:schemeClr val="tx1">
                              <a:lumMod val="50000"/>
                              <a:lumOff val="50000"/>
                            </a:schemeClr>
                          </a:solidFill>
                        </a:rPr>
                        <a:t>Provide mental health support </a:t>
                      </a:r>
                      <a:endParaRPr lang="en-GB" dirty="0">
                        <a:solidFill>
                          <a:schemeClr val="tx1">
                            <a:lumMod val="50000"/>
                            <a:lumOff val="50000"/>
                          </a:schemeClr>
                        </a:solidFill>
                      </a:endParaRPr>
                    </a:p>
                  </a:txBody>
                  <a:tcPr/>
                </a:tc>
                <a:extLst>
                  <a:ext uri="{0D108BD9-81ED-4DB2-BD59-A6C34878D82A}">
                    <a16:rowId xmlns:a16="http://schemas.microsoft.com/office/drawing/2014/main" val="885062530"/>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6240" y="5949482"/>
            <a:ext cx="1976553" cy="76816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sp>
        <p:nvSpPr>
          <p:cNvPr id="9" name="6-Point Star 8"/>
          <p:cNvSpPr/>
          <p:nvPr/>
        </p:nvSpPr>
        <p:spPr>
          <a:xfrm>
            <a:off x="9525385" y="1702234"/>
            <a:ext cx="2516777" cy="2847703"/>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FFFF00"/>
                </a:solidFill>
              </a:rPr>
              <a:t>Always contact your supplier first, as they can arrange payment plans </a:t>
            </a:r>
          </a:p>
        </p:txBody>
      </p:sp>
    </p:spTree>
    <p:extLst>
      <p:ext uri="{BB962C8B-B14F-4D97-AF65-F5344CB8AC3E}">
        <p14:creationId xmlns:p14="http://schemas.microsoft.com/office/powerpoint/2010/main" val="274133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Regularly Compare Suppliers</a:t>
            </a:r>
          </a:p>
        </p:txBody>
      </p:sp>
      <p:pic>
        <p:nvPicPr>
          <p:cNvPr id="6" name="Content Placeholder 5"/>
          <p:cNvPicPr>
            <a:picLocks noGrp="1" noChangeAspect="1"/>
          </p:cNvPicPr>
          <p:nvPr>
            <p:ph sz="half" idx="1"/>
          </p:nvPr>
        </p:nvPicPr>
        <p:blipFill rotWithShape="1">
          <a:blip r:embed="rId2"/>
          <a:srcRect t="28038" b="26857"/>
          <a:stretch/>
        </p:blipFill>
        <p:spPr>
          <a:xfrm>
            <a:off x="6861734" y="535146"/>
            <a:ext cx="2522835" cy="853440"/>
          </a:xfrm>
          <a:prstGeom prst="rect">
            <a:avLst/>
          </a:prstGeom>
        </p:spPr>
      </p:pic>
      <p:sp>
        <p:nvSpPr>
          <p:cNvPr id="9" name="Content Placeholder 8"/>
          <p:cNvSpPr>
            <a:spLocks noGrp="1"/>
          </p:cNvSpPr>
          <p:nvPr>
            <p:ph sz="half" idx="2"/>
          </p:nvPr>
        </p:nvSpPr>
        <p:spPr>
          <a:xfrm>
            <a:off x="680408" y="1930400"/>
            <a:ext cx="7913329" cy="3880773"/>
          </a:xfrm>
        </p:spPr>
        <p:txBody>
          <a:bodyPr/>
          <a:lstStyle/>
          <a:p>
            <a:r>
              <a:rPr lang="en-GB" dirty="0"/>
              <a:t>It’s important to check you’re on the best tariff for your energy</a:t>
            </a:r>
          </a:p>
          <a:p>
            <a:r>
              <a:rPr lang="en-GB" dirty="0"/>
              <a:t>Even if your bill says ‘you’re on our best deal’, there may be another company who can offer it cheaper</a:t>
            </a:r>
          </a:p>
          <a:p>
            <a:r>
              <a:rPr lang="en-GB" dirty="0"/>
              <a:t>Weigh up the pros &amp; cons of switching; are there early exit fees, what’s the payment method, customer service options with new provider – is it all online, is the price variable, what’s the length of the contract?</a:t>
            </a:r>
          </a:p>
          <a:p>
            <a:r>
              <a:rPr lang="en-GB" dirty="0"/>
              <a:t>Simply Switch and Citizens Advice Comparison Tool give free and impartial results, meaning there aren’t any sponsored adverts.</a:t>
            </a:r>
          </a:p>
          <a:p>
            <a:r>
              <a:rPr lang="en-GB" dirty="0"/>
              <a:t>Simply Switch also have a phone number if you prefer to call: 0800 011 1395</a:t>
            </a:r>
          </a:p>
          <a:p>
            <a:endParaRPr lang="en-GB" dirty="0"/>
          </a:p>
        </p:txBody>
      </p:sp>
      <p:sp>
        <p:nvSpPr>
          <p:cNvPr id="5" name="Slide Number Placeholder 4"/>
          <p:cNvSpPr>
            <a:spLocks noGrp="1"/>
          </p:cNvSpPr>
          <p:nvPr>
            <p:ph type="sldNum" sz="quarter" idx="12"/>
          </p:nvPr>
        </p:nvSpPr>
        <p:spPr/>
        <p:txBody>
          <a:bodyPr/>
          <a:lstStyle/>
          <a:p>
            <a:fld id="{2AE99EBD-CC5A-4668-89F3-3C1CB711BBCA}" type="slidenum">
              <a:rPr lang="en-GB" smtClean="0"/>
              <a:t>18</a:t>
            </a:fld>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6240" y="5949482"/>
            <a:ext cx="1976553" cy="768163"/>
          </a:xfrm>
          <a:prstGeom prst="rect">
            <a:avLst/>
          </a:prstGeom>
        </p:spPr>
      </p:pic>
    </p:spTree>
    <p:extLst>
      <p:ext uri="{BB962C8B-B14F-4D97-AF65-F5344CB8AC3E}">
        <p14:creationId xmlns:p14="http://schemas.microsoft.com/office/powerpoint/2010/main" val="3720986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Priority Services Registers </a:t>
            </a:r>
          </a:p>
        </p:txBody>
      </p:sp>
      <p:sp>
        <p:nvSpPr>
          <p:cNvPr id="3" name="Content Placeholder 2"/>
          <p:cNvSpPr>
            <a:spLocks noGrp="1"/>
          </p:cNvSpPr>
          <p:nvPr>
            <p:ph idx="1"/>
          </p:nvPr>
        </p:nvSpPr>
        <p:spPr>
          <a:xfrm>
            <a:off x="677334" y="2072005"/>
            <a:ext cx="8596668" cy="4334482"/>
          </a:xfrm>
        </p:spPr>
        <p:txBody>
          <a:bodyPr/>
          <a:lstStyle/>
          <a:p>
            <a:r>
              <a:rPr lang="en-GB" dirty="0">
                <a:solidFill>
                  <a:schemeClr val="accent1"/>
                </a:solidFill>
              </a:rPr>
              <a:t>Utility providers offer Priority Services Registers for vulnerable customers</a:t>
            </a:r>
          </a:p>
          <a:p>
            <a:r>
              <a:rPr lang="en-GB" dirty="0">
                <a:solidFill>
                  <a:schemeClr val="accent1"/>
                </a:solidFill>
              </a:rPr>
              <a:t>You will be notified of any disruption to the services e.g. a power cut, given regular updates and any support you need until it’s back to normal</a:t>
            </a:r>
          </a:p>
          <a:p>
            <a:r>
              <a:rPr lang="en-GB" dirty="0">
                <a:solidFill>
                  <a:schemeClr val="accent1"/>
                </a:solidFill>
              </a:rPr>
              <a:t>These are especially targeted at older people, anyone with health conditions or disabilities, people with medical equipment requiring electricity or water, and people with medication which needs to be kept in the fridge</a:t>
            </a:r>
          </a:p>
          <a:p>
            <a:r>
              <a:rPr lang="en-GB" dirty="0">
                <a:solidFill>
                  <a:schemeClr val="accent1"/>
                </a:solidFill>
              </a:rPr>
              <a:t>Northern </a:t>
            </a:r>
            <a:r>
              <a:rPr lang="en-GB" dirty="0" err="1">
                <a:solidFill>
                  <a:schemeClr val="accent1"/>
                </a:solidFill>
              </a:rPr>
              <a:t>Powergrid</a:t>
            </a:r>
            <a:r>
              <a:rPr lang="en-GB" dirty="0">
                <a:solidFill>
                  <a:schemeClr val="accent1"/>
                </a:solidFill>
              </a:rPr>
              <a:t> operate the energy network and have their own PSR</a:t>
            </a:r>
          </a:p>
          <a:p>
            <a:r>
              <a:rPr lang="en-GB" dirty="0">
                <a:solidFill>
                  <a:schemeClr val="accent1"/>
                </a:solidFill>
              </a:rPr>
              <a:t>Yorkshire Water have a PSR</a:t>
            </a:r>
          </a:p>
          <a:p>
            <a:r>
              <a:rPr lang="en-GB" dirty="0">
                <a:solidFill>
                  <a:schemeClr val="accent1"/>
                </a:solidFill>
              </a:rPr>
              <a:t>Your supplier may also have a similar register to join for priority notifications</a:t>
            </a:r>
          </a:p>
          <a:p>
            <a:endParaRPr lang="en-GB" dirty="0">
              <a:solidFill>
                <a:schemeClr val="accent1"/>
              </a:solidFill>
            </a:endParaRPr>
          </a:p>
        </p:txBody>
      </p:sp>
      <p:sp>
        <p:nvSpPr>
          <p:cNvPr id="5" name="Slide Number Placeholder 4"/>
          <p:cNvSpPr>
            <a:spLocks noGrp="1"/>
          </p:cNvSpPr>
          <p:nvPr>
            <p:ph type="sldNum" sz="quarter" idx="12"/>
          </p:nvPr>
        </p:nvSpPr>
        <p:spPr/>
        <p:txBody>
          <a:bodyPr/>
          <a:lstStyle/>
          <a:p>
            <a:fld id="{2AE99EBD-CC5A-4668-89F3-3C1CB711BBCA}" type="slidenum">
              <a:rPr lang="en-GB" smtClean="0"/>
              <a:t>19</a:t>
            </a:fld>
            <a:endParaRPr lang="en-GB"/>
          </a:p>
        </p:txBody>
      </p:sp>
      <p:pic>
        <p:nvPicPr>
          <p:cNvPr id="9" name="Picture 8"/>
          <p:cNvPicPr>
            <a:picLocks noChangeAspect="1"/>
          </p:cNvPicPr>
          <p:nvPr/>
        </p:nvPicPr>
        <p:blipFill>
          <a:blip r:embed="rId2"/>
          <a:stretch>
            <a:fillRect/>
          </a:stretch>
        </p:blipFill>
        <p:spPr>
          <a:xfrm>
            <a:off x="6554244" y="351883"/>
            <a:ext cx="2378088" cy="14769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5497" y="0"/>
            <a:ext cx="1643436" cy="150032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231267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2036" y="310965"/>
            <a:ext cx="7766936" cy="1558836"/>
          </a:xfrm>
        </p:spPr>
        <p:txBody>
          <a:bodyPr/>
          <a:lstStyle/>
          <a:p>
            <a:pPr algn="ctr"/>
            <a:r>
              <a:rPr lang="en-GB" dirty="0"/>
              <a:t> What is Our Future    Beeston?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47" y="0"/>
            <a:ext cx="2388778" cy="21807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
        <p:nvSpPr>
          <p:cNvPr id="6" name="TextBox 5"/>
          <p:cNvSpPr txBox="1"/>
          <p:nvPr/>
        </p:nvSpPr>
        <p:spPr>
          <a:xfrm>
            <a:off x="757647" y="6326286"/>
            <a:ext cx="6810102" cy="369332"/>
          </a:xfrm>
          <a:prstGeom prst="rect">
            <a:avLst/>
          </a:prstGeom>
          <a:noFill/>
        </p:spPr>
        <p:txBody>
          <a:bodyPr wrap="square" rtlCol="0">
            <a:spAutoFit/>
          </a:bodyPr>
          <a:lstStyle/>
          <a:p>
            <a:r>
              <a:rPr lang="en-GB" i="1" dirty="0">
                <a:solidFill>
                  <a:schemeClr val="accent1"/>
                </a:solidFill>
              </a:rPr>
              <a:t>Email: ourfuturebeeston@gmail.com – Call: 07543 421 520</a:t>
            </a:r>
          </a:p>
        </p:txBody>
      </p:sp>
      <p:sp>
        <p:nvSpPr>
          <p:cNvPr id="3" name="TextBox 2"/>
          <p:cNvSpPr txBox="1"/>
          <p:nvPr/>
        </p:nvSpPr>
        <p:spPr>
          <a:xfrm>
            <a:off x="757647" y="2045002"/>
            <a:ext cx="4022901" cy="3970318"/>
          </a:xfrm>
          <a:prstGeom prst="rect">
            <a:avLst/>
          </a:prstGeom>
          <a:noFill/>
        </p:spPr>
        <p:txBody>
          <a:bodyPr wrap="square" rtlCol="0">
            <a:spAutoFit/>
          </a:bodyPr>
          <a:lstStyle/>
          <a:p>
            <a:r>
              <a:rPr lang="en-GB" dirty="0">
                <a:solidFill>
                  <a:schemeClr val="accent2"/>
                </a:solidFill>
              </a:rPr>
              <a:t>Our Future Beeston community centred project to help get Beeston residents involved with tackling climate change and improving the local environment. </a:t>
            </a:r>
          </a:p>
          <a:p>
            <a:endParaRPr lang="en-GB" dirty="0">
              <a:solidFill>
                <a:schemeClr val="accent2"/>
              </a:solidFill>
            </a:endParaRPr>
          </a:p>
          <a:p>
            <a:r>
              <a:rPr lang="en-GB" dirty="0">
                <a:solidFill>
                  <a:schemeClr val="accent2"/>
                </a:solidFill>
              </a:rPr>
              <a:t>It’s part of the wider Climate Action Leeds project, working across the city for real change.</a:t>
            </a:r>
          </a:p>
          <a:p>
            <a:endParaRPr lang="en-GB" dirty="0">
              <a:solidFill>
                <a:schemeClr val="accent2"/>
              </a:solidFill>
            </a:endParaRPr>
          </a:p>
          <a:p>
            <a:r>
              <a:rPr lang="en-GB" dirty="0">
                <a:solidFill>
                  <a:schemeClr val="accent2"/>
                </a:solidFill>
              </a:rPr>
              <a:t>We want to hear your ideas for Beeston, so please contact James to share your thoughts and to find out more.  </a:t>
            </a:r>
          </a:p>
        </p:txBody>
      </p:sp>
      <p:sp>
        <p:nvSpPr>
          <p:cNvPr id="8" name="10-Point Star 7"/>
          <p:cNvSpPr/>
          <p:nvPr/>
        </p:nvSpPr>
        <p:spPr>
          <a:xfrm>
            <a:off x="5615450" y="1723569"/>
            <a:ext cx="4251158" cy="4203886"/>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“We are a people-powered movement to create a zero carbon, socially just, and nature friendly Leeds”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spTree>
    <p:extLst>
      <p:ext uri="{BB962C8B-B14F-4D97-AF65-F5344CB8AC3E}">
        <p14:creationId xmlns:p14="http://schemas.microsoft.com/office/powerpoint/2010/main" val="1094566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Your Rights as a Tenant </a:t>
            </a:r>
            <a:br>
              <a:rPr lang="en-GB" dirty="0"/>
            </a:br>
            <a:r>
              <a:rPr lang="en-GB" sz="2400" dirty="0"/>
              <a:t>Council, Housing Association and Private Tenants often face difficulty getting essential work carried out</a:t>
            </a:r>
            <a:endParaRPr lang="en-GB" dirty="0"/>
          </a:p>
        </p:txBody>
      </p:sp>
      <p:sp>
        <p:nvSpPr>
          <p:cNvPr id="3" name="Content Placeholder 2"/>
          <p:cNvSpPr>
            <a:spLocks noGrp="1"/>
          </p:cNvSpPr>
          <p:nvPr>
            <p:ph idx="1"/>
          </p:nvPr>
        </p:nvSpPr>
        <p:spPr/>
        <p:txBody>
          <a:bodyPr/>
          <a:lstStyle/>
          <a:p>
            <a:r>
              <a:rPr lang="en-GB" dirty="0">
                <a:solidFill>
                  <a:schemeClr val="accent1"/>
                </a:solidFill>
              </a:rPr>
              <a:t>Shelter and Citizens Advice can give free expert advice when you have a dispute </a:t>
            </a:r>
          </a:p>
          <a:p>
            <a:r>
              <a:rPr lang="en-GB" dirty="0">
                <a:solidFill>
                  <a:schemeClr val="accent1"/>
                </a:solidFill>
              </a:rPr>
              <a:t>The landlord must have a Gas Safe engineer service your boiler annually </a:t>
            </a:r>
          </a:p>
          <a:p>
            <a:r>
              <a:rPr lang="en-GB" dirty="0">
                <a:solidFill>
                  <a:schemeClr val="accent1"/>
                </a:solidFill>
              </a:rPr>
              <a:t>If your boiler is faulty, you have poor insulation or something breaks down, the landlord must repair or improve it. </a:t>
            </a:r>
          </a:p>
          <a:p>
            <a:r>
              <a:rPr lang="en-GB" dirty="0">
                <a:solidFill>
                  <a:schemeClr val="accent1"/>
                </a:solidFill>
              </a:rPr>
              <a:t>Housing Association tenants should have a support worker assigned to assess any issues and help with the process of getting issues resolved</a:t>
            </a:r>
          </a:p>
          <a:p>
            <a:r>
              <a:rPr lang="en-GB" dirty="0">
                <a:solidFill>
                  <a:schemeClr val="accent1"/>
                </a:solidFill>
              </a:rPr>
              <a:t>Grants for private owners are often the same grants available to private landlords, but landlords may have to contribute financially towards any work </a:t>
            </a:r>
          </a:p>
          <a:p>
            <a:r>
              <a:rPr lang="en-GB" dirty="0">
                <a:solidFill>
                  <a:schemeClr val="accent1"/>
                </a:solidFill>
              </a:rPr>
              <a:t>Housing Associations and Councils should run their own schemes and do any work which is required </a:t>
            </a:r>
          </a:p>
          <a:p>
            <a:endParaRPr lang="en-GB" dirty="0"/>
          </a:p>
          <a:p>
            <a:endParaRPr lang="en-GB" dirty="0"/>
          </a:p>
        </p:txBody>
      </p:sp>
      <p:sp>
        <p:nvSpPr>
          <p:cNvPr id="5" name="Slide Number Placeholder 4"/>
          <p:cNvSpPr>
            <a:spLocks noGrp="1"/>
          </p:cNvSpPr>
          <p:nvPr>
            <p:ph type="sldNum" sz="quarter" idx="12"/>
          </p:nvPr>
        </p:nvSpPr>
        <p:spPr/>
        <p:txBody>
          <a:bodyPr/>
          <a:lstStyle/>
          <a:p>
            <a:fld id="{2AE99EBD-CC5A-4668-89F3-3C1CB711BBCA}" type="slidenum">
              <a:rPr lang="en-GB" smtClean="0"/>
              <a:t>20</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497" y="0"/>
            <a:ext cx="1643436" cy="15003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3140257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993" y="243838"/>
            <a:ext cx="7766936" cy="750287"/>
          </a:xfrm>
        </p:spPr>
        <p:txBody>
          <a:bodyPr/>
          <a:lstStyle/>
          <a:p>
            <a:r>
              <a:rPr lang="en-GB" dirty="0"/>
              <a:t>Better Homes Yorkshire</a:t>
            </a:r>
          </a:p>
        </p:txBody>
      </p:sp>
      <p:sp>
        <p:nvSpPr>
          <p:cNvPr id="3" name="Subtitle 2"/>
          <p:cNvSpPr>
            <a:spLocks noGrp="1"/>
          </p:cNvSpPr>
          <p:nvPr>
            <p:ph type="subTitle" idx="1"/>
          </p:nvPr>
        </p:nvSpPr>
        <p:spPr>
          <a:xfrm>
            <a:off x="2299062" y="843833"/>
            <a:ext cx="6974941" cy="669213"/>
          </a:xfrm>
        </p:spPr>
        <p:txBody>
          <a:bodyPr>
            <a:normAutofit fontScale="92500" lnSpcReduction="20000"/>
          </a:bodyPr>
          <a:lstStyle/>
          <a:p>
            <a:pPr algn="l"/>
            <a:r>
              <a:rPr lang="en-GB" dirty="0"/>
              <a:t>Homeowners, private tenants and landlords will be able to install energy-saving technology completely free of charge              </a:t>
            </a:r>
            <a:r>
              <a:rPr lang="en-GB" sz="1400" i="1" dirty="0"/>
              <a:t>(alternative schemes for social housing tenants)</a:t>
            </a:r>
            <a:endParaRPr lang="en-GB"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2275" y="5948016"/>
            <a:ext cx="1976553" cy="76816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995" t="12661" r="12253" b="14488"/>
          <a:stretch/>
        </p:blipFill>
        <p:spPr>
          <a:xfrm>
            <a:off x="801672" y="243838"/>
            <a:ext cx="1445623" cy="1269208"/>
          </a:xfrm>
          <a:prstGeom prst="rect">
            <a:avLst/>
          </a:prstGeom>
        </p:spPr>
      </p:pic>
      <p:pic>
        <p:nvPicPr>
          <p:cNvPr id="1026" name="Picture 2" descr="https://www.betterhomesyorkshire.co.uk/data/ckeditor/BetterHomes_Yorkshi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6797" y="5948016"/>
            <a:ext cx="2000975" cy="7681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75062" y="6426926"/>
            <a:ext cx="6322424" cy="369332"/>
          </a:xfrm>
          <a:prstGeom prst="rect">
            <a:avLst/>
          </a:prstGeom>
          <a:noFill/>
        </p:spPr>
        <p:txBody>
          <a:bodyPr wrap="square" rtlCol="0">
            <a:spAutoFit/>
          </a:bodyPr>
          <a:lstStyle/>
          <a:p>
            <a:r>
              <a:rPr lang="en-GB" i="1" dirty="0">
                <a:solidFill>
                  <a:schemeClr val="accent1"/>
                </a:solidFill>
              </a:rPr>
              <a:t>Email: ourfuturebeeston@gmail.com – Call:07543 421 520</a:t>
            </a:r>
          </a:p>
        </p:txBody>
      </p:sp>
      <p:graphicFrame>
        <p:nvGraphicFramePr>
          <p:cNvPr id="10" name="Diagram 9"/>
          <p:cNvGraphicFramePr/>
          <p:nvPr/>
        </p:nvGraphicFramePr>
        <p:xfrm>
          <a:off x="801672" y="1698172"/>
          <a:ext cx="6389189" cy="46677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12-Point Star 10"/>
          <p:cNvSpPr/>
          <p:nvPr/>
        </p:nvSpPr>
        <p:spPr>
          <a:xfrm>
            <a:off x="7190861" y="1698172"/>
            <a:ext cx="3222171" cy="3012714"/>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Availability </a:t>
            </a:r>
            <a:r>
              <a:rPr lang="en-GB" sz="2400" b="1" dirty="0"/>
              <a:t>varies by local council </a:t>
            </a:r>
            <a:r>
              <a:rPr lang="en-GB" sz="2800" b="1" dirty="0"/>
              <a:t> </a:t>
            </a:r>
            <a:endParaRPr lang="en-GB" sz="2400" b="1" dirty="0"/>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spTree>
    <p:extLst>
      <p:ext uri="{BB962C8B-B14F-4D97-AF65-F5344CB8AC3E}">
        <p14:creationId xmlns:p14="http://schemas.microsoft.com/office/powerpoint/2010/main" val="2704521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6981" y="50196"/>
            <a:ext cx="7766936" cy="828665"/>
          </a:xfrm>
        </p:spPr>
        <p:txBody>
          <a:bodyPr>
            <a:normAutofit fontScale="90000"/>
          </a:bodyPr>
          <a:lstStyle/>
          <a:p>
            <a:r>
              <a:rPr lang="en-GB"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497" y="0"/>
            <a:ext cx="1643436" cy="15003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
        <p:nvSpPr>
          <p:cNvPr id="7" name="TextBox 6"/>
          <p:cNvSpPr txBox="1"/>
          <p:nvPr/>
        </p:nvSpPr>
        <p:spPr>
          <a:xfrm>
            <a:off x="1170545" y="102565"/>
            <a:ext cx="7023596" cy="769441"/>
          </a:xfrm>
          <a:prstGeom prst="rect">
            <a:avLst/>
          </a:prstGeom>
          <a:noFill/>
        </p:spPr>
        <p:txBody>
          <a:bodyPr wrap="square" rtlCol="0">
            <a:spAutoFit/>
          </a:bodyPr>
          <a:lstStyle/>
          <a:p>
            <a:r>
              <a:rPr lang="en-GB" sz="4400" dirty="0">
                <a:solidFill>
                  <a:schemeClr val="accent1"/>
                </a:solidFill>
              </a:rPr>
              <a:t>Solar: Facts and Benefits </a:t>
            </a:r>
          </a:p>
        </p:txBody>
      </p:sp>
      <p:sp>
        <p:nvSpPr>
          <p:cNvPr id="8" name="TextBox 7"/>
          <p:cNvSpPr txBox="1"/>
          <p:nvPr/>
        </p:nvSpPr>
        <p:spPr>
          <a:xfrm>
            <a:off x="1167029" y="834508"/>
            <a:ext cx="6470469" cy="461665"/>
          </a:xfrm>
          <a:prstGeom prst="rect">
            <a:avLst/>
          </a:prstGeom>
          <a:noFill/>
        </p:spPr>
        <p:txBody>
          <a:bodyPr wrap="square" rtlCol="0">
            <a:spAutoFit/>
          </a:bodyPr>
          <a:lstStyle/>
          <a:p>
            <a:r>
              <a:rPr lang="en-GB" sz="2400" i="1" dirty="0">
                <a:solidFill>
                  <a:schemeClr val="bg1">
                    <a:lumMod val="50000"/>
                  </a:schemeClr>
                </a:solidFill>
              </a:rPr>
              <a:t>Is solar right for you? </a:t>
            </a:r>
          </a:p>
        </p:txBody>
      </p:sp>
      <p:graphicFrame>
        <p:nvGraphicFramePr>
          <p:cNvPr id="14" name="Diagram 13"/>
          <p:cNvGraphicFramePr/>
          <p:nvPr/>
        </p:nvGraphicFramePr>
        <p:xfrm>
          <a:off x="3061901" y="88387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647" y="1837509"/>
            <a:ext cx="3582008" cy="2398666"/>
          </a:xfrm>
          <a:prstGeom prst="rect">
            <a:avLst/>
          </a:prstGeom>
        </p:spPr>
      </p:pic>
      <p:sp>
        <p:nvSpPr>
          <p:cNvPr id="16" name="TextBox 15"/>
          <p:cNvSpPr txBox="1"/>
          <p:nvPr/>
        </p:nvSpPr>
        <p:spPr>
          <a:xfrm>
            <a:off x="757647" y="4563291"/>
            <a:ext cx="3582008" cy="1569660"/>
          </a:xfrm>
          <a:prstGeom prst="rect">
            <a:avLst/>
          </a:prstGeom>
          <a:noFill/>
        </p:spPr>
        <p:txBody>
          <a:bodyPr wrap="square" rtlCol="0">
            <a:spAutoFit/>
          </a:bodyPr>
          <a:lstStyle/>
          <a:p>
            <a:pPr algn="just"/>
            <a:r>
              <a:rPr lang="en-GB" sz="1600" dirty="0">
                <a:solidFill>
                  <a:schemeClr val="accent1"/>
                </a:solidFill>
              </a:rPr>
              <a:t>South facing, unshaded rooftops are ideal, but almost any house can have solar fitted. You can arrange a survey of your house through Better Homes Yorkshire, to check if your property is suitable</a:t>
            </a:r>
          </a:p>
        </p:txBody>
      </p:sp>
    </p:spTree>
    <p:extLst>
      <p:ext uri="{BB962C8B-B14F-4D97-AF65-F5344CB8AC3E}">
        <p14:creationId xmlns:p14="http://schemas.microsoft.com/office/powerpoint/2010/main" val="1148282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267" y="-107093"/>
            <a:ext cx="7314573" cy="1577601"/>
          </a:xfrm>
        </p:spPr>
        <p:txBody>
          <a:bodyPr/>
          <a:lstStyle/>
          <a:p>
            <a:r>
              <a:rPr lang="en-GB" sz="4400" dirty="0"/>
              <a:t> </a:t>
            </a:r>
            <a:r>
              <a:rPr lang="en-GB" sz="4400" i="1" dirty="0"/>
              <a:t>ENVIRON</a:t>
            </a:r>
            <a:r>
              <a:rPr lang="en-GB" sz="4400" b="1" dirty="0">
                <a:solidFill>
                  <a:schemeClr val="accent2"/>
                </a:solidFill>
              </a:rPr>
              <a:t>MENTAL</a:t>
            </a:r>
            <a:r>
              <a:rPr lang="en-GB" sz="4400" dirty="0">
                <a:solidFill>
                  <a:schemeClr val="accent2"/>
                </a:solidFill>
              </a:rPr>
              <a:t> </a:t>
            </a:r>
            <a:r>
              <a:rPr lang="en-GB" sz="4400" b="1" dirty="0">
                <a:solidFill>
                  <a:schemeClr val="accent2"/>
                </a:solidFill>
              </a:rPr>
              <a:t>HEALTH</a:t>
            </a:r>
            <a:r>
              <a:rPr lang="en-GB" sz="4400" dirty="0">
                <a:solidFill>
                  <a:schemeClr val="accent2"/>
                </a:solidFill>
              </a:rPr>
              <a:t>:</a:t>
            </a:r>
            <a:br>
              <a:rPr lang="en-GB" sz="4400" dirty="0"/>
            </a:br>
            <a:r>
              <a:rPr lang="en-GB" sz="4400" dirty="0"/>
              <a:t>how to beat climate anxiety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110" t="8038" r="35416"/>
          <a:stretch/>
        </p:blipFill>
        <p:spPr>
          <a:xfrm>
            <a:off x="809582" y="3913305"/>
            <a:ext cx="2145822" cy="25628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552" y="1411959"/>
            <a:ext cx="3123526" cy="3131618"/>
          </a:xfrm>
          <a:prstGeom prst="rect">
            <a:avLst/>
          </a:prstGeom>
        </p:spPr>
      </p:pic>
      <p:sp>
        <p:nvSpPr>
          <p:cNvPr id="9" name="TextBox 8"/>
          <p:cNvSpPr txBox="1"/>
          <p:nvPr/>
        </p:nvSpPr>
        <p:spPr>
          <a:xfrm>
            <a:off x="844733" y="1500326"/>
            <a:ext cx="5538650" cy="646331"/>
          </a:xfrm>
          <a:prstGeom prst="rect">
            <a:avLst/>
          </a:prstGeom>
          <a:noFill/>
        </p:spPr>
        <p:txBody>
          <a:bodyPr wrap="square" rtlCol="0">
            <a:spAutoFit/>
          </a:bodyPr>
          <a:lstStyle/>
          <a:p>
            <a:r>
              <a:rPr lang="en-GB" dirty="0">
                <a:solidFill>
                  <a:schemeClr val="accent1"/>
                </a:solidFill>
              </a:rPr>
              <a:t>45% of young people say worrying about climate change affects their daily life </a:t>
            </a:r>
          </a:p>
        </p:txBody>
      </p:sp>
      <p:sp>
        <p:nvSpPr>
          <p:cNvPr id="10" name="TextBox 9"/>
          <p:cNvSpPr txBox="1"/>
          <p:nvPr/>
        </p:nvSpPr>
        <p:spPr>
          <a:xfrm>
            <a:off x="809582" y="2114536"/>
            <a:ext cx="4955177" cy="646331"/>
          </a:xfrm>
          <a:prstGeom prst="rect">
            <a:avLst/>
          </a:prstGeom>
          <a:noFill/>
        </p:spPr>
        <p:txBody>
          <a:bodyPr wrap="square" rtlCol="0">
            <a:spAutoFit/>
          </a:bodyPr>
          <a:lstStyle/>
          <a:p>
            <a:r>
              <a:rPr lang="en-GB" dirty="0">
                <a:solidFill>
                  <a:schemeClr val="accent2"/>
                </a:solidFill>
              </a:rPr>
              <a:t>Climate anxiety is a reasonable response to a real, existential threat</a:t>
            </a:r>
          </a:p>
        </p:txBody>
      </p:sp>
      <p:sp>
        <p:nvSpPr>
          <p:cNvPr id="11" name="TextBox 10"/>
          <p:cNvSpPr txBox="1"/>
          <p:nvPr/>
        </p:nvSpPr>
        <p:spPr>
          <a:xfrm>
            <a:off x="809582" y="2712976"/>
            <a:ext cx="5016136" cy="1200329"/>
          </a:xfrm>
          <a:prstGeom prst="rect">
            <a:avLst/>
          </a:prstGeom>
          <a:noFill/>
        </p:spPr>
        <p:txBody>
          <a:bodyPr wrap="square" rtlCol="0">
            <a:spAutoFit/>
          </a:bodyPr>
          <a:lstStyle/>
          <a:p>
            <a:r>
              <a:rPr lang="en-GB" dirty="0">
                <a:solidFill>
                  <a:schemeClr val="accent1"/>
                </a:solidFill>
              </a:rPr>
              <a:t>Birth-rates are down because people are thinking twice about the impact that having  children has on the planet, and the state of world they will grow up in</a:t>
            </a:r>
          </a:p>
        </p:txBody>
      </p:sp>
      <p:sp>
        <p:nvSpPr>
          <p:cNvPr id="12" name="TextBox 11"/>
          <p:cNvSpPr txBox="1"/>
          <p:nvPr/>
        </p:nvSpPr>
        <p:spPr>
          <a:xfrm>
            <a:off x="2974039" y="3742194"/>
            <a:ext cx="3801230" cy="369332"/>
          </a:xfrm>
          <a:prstGeom prst="rect">
            <a:avLst/>
          </a:prstGeom>
          <a:noFill/>
        </p:spPr>
        <p:txBody>
          <a:bodyPr wrap="square" rtlCol="0">
            <a:spAutoFit/>
          </a:bodyPr>
          <a:lstStyle/>
          <a:p>
            <a:r>
              <a:rPr lang="en-GB" b="1" i="1" dirty="0">
                <a:solidFill>
                  <a:schemeClr val="accent2"/>
                </a:solidFill>
              </a:rPr>
              <a:t>Do your bit, start feeling better:</a:t>
            </a:r>
          </a:p>
        </p:txBody>
      </p:sp>
      <p:sp>
        <p:nvSpPr>
          <p:cNvPr id="13" name="TextBox 12"/>
          <p:cNvSpPr txBox="1"/>
          <p:nvPr/>
        </p:nvSpPr>
        <p:spPr>
          <a:xfrm>
            <a:off x="2974039" y="4085247"/>
            <a:ext cx="3892731" cy="369332"/>
          </a:xfrm>
          <a:prstGeom prst="rect">
            <a:avLst/>
          </a:prstGeom>
          <a:noFill/>
        </p:spPr>
        <p:txBody>
          <a:bodyPr wrap="square" rtlCol="0">
            <a:spAutoFit/>
          </a:bodyPr>
          <a:lstStyle/>
          <a:p>
            <a:r>
              <a:rPr lang="en-GB" dirty="0">
                <a:solidFill>
                  <a:schemeClr val="accent1"/>
                </a:solidFill>
              </a:rPr>
              <a:t>Adopt energy saving behaviour </a:t>
            </a:r>
          </a:p>
        </p:txBody>
      </p:sp>
      <p:sp>
        <p:nvSpPr>
          <p:cNvPr id="14" name="TextBox 13"/>
          <p:cNvSpPr txBox="1"/>
          <p:nvPr/>
        </p:nvSpPr>
        <p:spPr>
          <a:xfrm>
            <a:off x="2974039" y="4428300"/>
            <a:ext cx="4876800" cy="369332"/>
          </a:xfrm>
          <a:prstGeom prst="rect">
            <a:avLst/>
          </a:prstGeom>
          <a:noFill/>
        </p:spPr>
        <p:txBody>
          <a:bodyPr wrap="square" rtlCol="0">
            <a:spAutoFit/>
          </a:bodyPr>
          <a:lstStyle/>
          <a:p>
            <a:r>
              <a:rPr lang="en-GB" dirty="0">
                <a:solidFill>
                  <a:schemeClr val="accent2"/>
                </a:solidFill>
              </a:rPr>
              <a:t>Get a reusable cup or bottle to reduce waste</a:t>
            </a:r>
          </a:p>
        </p:txBody>
      </p:sp>
      <p:sp>
        <p:nvSpPr>
          <p:cNvPr id="15" name="TextBox 14"/>
          <p:cNvSpPr txBox="1"/>
          <p:nvPr/>
        </p:nvSpPr>
        <p:spPr>
          <a:xfrm>
            <a:off x="2974039" y="4771353"/>
            <a:ext cx="6383383" cy="369332"/>
          </a:xfrm>
          <a:prstGeom prst="rect">
            <a:avLst/>
          </a:prstGeom>
          <a:noFill/>
        </p:spPr>
        <p:txBody>
          <a:bodyPr wrap="square" rtlCol="0">
            <a:spAutoFit/>
          </a:bodyPr>
          <a:lstStyle/>
          <a:p>
            <a:r>
              <a:rPr lang="en-GB" dirty="0">
                <a:solidFill>
                  <a:schemeClr val="accent1"/>
                </a:solidFill>
              </a:rPr>
              <a:t>Use public transport, lift-share or cycle to school or work</a:t>
            </a:r>
          </a:p>
        </p:txBody>
      </p:sp>
      <p:sp>
        <p:nvSpPr>
          <p:cNvPr id="16" name="TextBox 15"/>
          <p:cNvSpPr txBox="1"/>
          <p:nvPr/>
        </p:nvSpPr>
        <p:spPr>
          <a:xfrm>
            <a:off x="2990555" y="5572795"/>
            <a:ext cx="5886994" cy="646331"/>
          </a:xfrm>
          <a:prstGeom prst="rect">
            <a:avLst/>
          </a:prstGeom>
          <a:noFill/>
        </p:spPr>
        <p:txBody>
          <a:bodyPr wrap="square" rtlCol="0">
            <a:spAutoFit/>
          </a:bodyPr>
          <a:lstStyle/>
          <a:p>
            <a:r>
              <a:rPr lang="en-GB" dirty="0">
                <a:solidFill>
                  <a:schemeClr val="accent1"/>
                </a:solidFill>
              </a:rPr>
              <a:t>It doesn’t need to be perfect, millions doing a little is better than a handful doing a lot</a:t>
            </a:r>
          </a:p>
        </p:txBody>
      </p:sp>
      <p:sp>
        <p:nvSpPr>
          <p:cNvPr id="17" name="TextBox 16"/>
          <p:cNvSpPr txBox="1"/>
          <p:nvPr/>
        </p:nvSpPr>
        <p:spPr>
          <a:xfrm>
            <a:off x="2974039" y="5205766"/>
            <a:ext cx="6475345" cy="369332"/>
          </a:xfrm>
          <a:prstGeom prst="rect">
            <a:avLst/>
          </a:prstGeom>
          <a:noFill/>
        </p:spPr>
        <p:txBody>
          <a:bodyPr wrap="square" rtlCol="0">
            <a:spAutoFit/>
          </a:bodyPr>
          <a:lstStyle/>
          <a:p>
            <a:r>
              <a:rPr lang="en-GB" dirty="0">
                <a:solidFill>
                  <a:schemeClr val="accent2"/>
                </a:solidFill>
              </a:rPr>
              <a:t>Volunteer with a climate charity and campaign for change</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spTree>
    <p:extLst>
      <p:ext uri="{BB962C8B-B14F-4D97-AF65-F5344CB8AC3E}">
        <p14:creationId xmlns:p14="http://schemas.microsoft.com/office/powerpoint/2010/main" val="337751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3EE84C-ED3F-2865-016D-FEFCE9BACD72}"/>
              </a:ext>
            </a:extLst>
          </p:cNvPr>
          <p:cNvSpPr>
            <a:spLocks noGrp="1"/>
          </p:cNvSpPr>
          <p:nvPr>
            <p:ph type="sldNum" sz="quarter" idx="12"/>
          </p:nvPr>
        </p:nvSpPr>
        <p:spPr/>
        <p:txBody>
          <a:bodyPr/>
          <a:lstStyle/>
          <a:p>
            <a:fld id="{2AE99EBD-CC5A-4668-89F3-3C1CB711BBCA}" type="slidenum">
              <a:rPr lang="en-GB" smtClean="0"/>
              <a:t>24</a:t>
            </a:fld>
            <a:endParaRPr lang="en-GB"/>
          </a:p>
        </p:txBody>
      </p:sp>
      <p:pic>
        <p:nvPicPr>
          <p:cNvPr id="8" name="Picture 7" descr="Diagram&#10;&#10;Description automatically generated">
            <a:extLst>
              <a:ext uri="{FF2B5EF4-FFF2-40B4-BE49-F238E27FC236}">
                <a16:creationId xmlns:a16="http://schemas.microsoft.com/office/drawing/2014/main" id="{9E7F63F0-40F4-7B2A-C9B9-528E4A762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10363200" cy="6852813"/>
          </a:xfrm>
          <a:prstGeom prst="rect">
            <a:avLst/>
          </a:prstGeom>
        </p:spPr>
      </p:pic>
      <p:sp>
        <p:nvSpPr>
          <p:cNvPr id="2" name="Rectangle 1">
            <a:extLst>
              <a:ext uri="{FF2B5EF4-FFF2-40B4-BE49-F238E27FC236}">
                <a16:creationId xmlns:a16="http://schemas.microsoft.com/office/drawing/2014/main" id="{742D6FEB-70C4-98D2-080E-80C87FE7D43E}"/>
              </a:ext>
            </a:extLst>
          </p:cNvPr>
          <p:cNvSpPr/>
          <p:nvPr/>
        </p:nvSpPr>
        <p:spPr>
          <a:xfrm>
            <a:off x="-4143" y="0"/>
            <a:ext cx="103610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1266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267" y="-107093"/>
            <a:ext cx="7314573" cy="1577601"/>
          </a:xfrm>
        </p:spPr>
        <p:txBody>
          <a:bodyPr/>
          <a:lstStyle/>
          <a:p>
            <a:r>
              <a:rPr lang="en-GB" sz="4400"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sp>
        <p:nvSpPr>
          <p:cNvPr id="4" name="Rectangle 3"/>
          <p:cNvSpPr/>
          <p:nvPr/>
        </p:nvSpPr>
        <p:spPr>
          <a:xfrm>
            <a:off x="11142828" y="0"/>
            <a:ext cx="10491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143" y="0"/>
            <a:ext cx="104917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Diagram&#10;&#10;Description automatically generated">
            <a:extLst>
              <a:ext uri="{FF2B5EF4-FFF2-40B4-BE49-F238E27FC236}">
                <a16:creationId xmlns:a16="http://schemas.microsoft.com/office/drawing/2014/main" id="{D5C1D518-7C15-1B44-E401-CEA102C71C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028" y="0"/>
            <a:ext cx="10179671" cy="6680147"/>
          </a:xfrm>
          <a:prstGeom prst="rect">
            <a:avLst/>
          </a:prstGeom>
        </p:spPr>
      </p:pic>
    </p:spTree>
    <p:extLst>
      <p:ext uri="{BB962C8B-B14F-4D97-AF65-F5344CB8AC3E}">
        <p14:creationId xmlns:p14="http://schemas.microsoft.com/office/powerpoint/2010/main" val="2315590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sz="half" idx="1"/>
          </p:nvPr>
        </p:nvSpPr>
        <p:spPr/>
        <p:txBody>
          <a:bodyPr/>
          <a:lstStyle/>
          <a:p>
            <a:r>
              <a:rPr lang="en-GB" dirty="0"/>
              <a:t>4 – Introduction</a:t>
            </a:r>
          </a:p>
          <a:p>
            <a:r>
              <a:rPr lang="en-GB" dirty="0"/>
              <a:t>5 – Saving Water </a:t>
            </a:r>
          </a:p>
          <a:p>
            <a:r>
              <a:rPr lang="en-GB" dirty="0"/>
              <a:t>7 – Water Meters</a:t>
            </a:r>
          </a:p>
          <a:p>
            <a:r>
              <a:rPr lang="en-GB" dirty="0"/>
              <a:t>8 – Help with Water Bills</a:t>
            </a:r>
          </a:p>
          <a:p>
            <a:r>
              <a:rPr lang="en-GB" dirty="0"/>
              <a:t>10 – Saving Gas &amp; Electricity</a:t>
            </a:r>
          </a:p>
          <a:p>
            <a:r>
              <a:rPr lang="en-GB" dirty="0"/>
              <a:t>13 – Smart Meters </a:t>
            </a:r>
          </a:p>
          <a:p>
            <a:r>
              <a:rPr lang="en-GB" dirty="0"/>
              <a:t>14 – Schemes Available </a:t>
            </a:r>
          </a:p>
          <a:p>
            <a:r>
              <a:rPr lang="en-GB" dirty="0"/>
              <a:t>15 – Energy Bill Support </a:t>
            </a:r>
          </a:p>
          <a:p>
            <a:r>
              <a:rPr lang="en-GB" dirty="0"/>
              <a:t>17- Fuel Debt Support </a:t>
            </a:r>
          </a:p>
          <a:p>
            <a:endParaRPr lang="en-GB" dirty="0"/>
          </a:p>
          <a:p>
            <a:endParaRPr lang="en-GB" dirty="0"/>
          </a:p>
        </p:txBody>
      </p:sp>
      <p:sp>
        <p:nvSpPr>
          <p:cNvPr id="6" name="Content Placeholder 5"/>
          <p:cNvSpPr>
            <a:spLocks noGrp="1"/>
          </p:cNvSpPr>
          <p:nvPr>
            <p:ph sz="half" idx="2"/>
          </p:nvPr>
        </p:nvSpPr>
        <p:spPr/>
        <p:txBody>
          <a:bodyPr/>
          <a:lstStyle/>
          <a:p>
            <a:r>
              <a:rPr lang="en-GB" dirty="0"/>
              <a:t>18 – Regularly compare suppliers</a:t>
            </a:r>
          </a:p>
          <a:p>
            <a:r>
              <a:rPr lang="en-GB" dirty="0"/>
              <a:t>19- Priority Services Registers </a:t>
            </a:r>
          </a:p>
          <a:p>
            <a:r>
              <a:rPr lang="en-GB" dirty="0"/>
              <a:t>20 – Tenants Rights</a:t>
            </a:r>
          </a:p>
          <a:p>
            <a:r>
              <a:rPr lang="en-GB" dirty="0"/>
              <a:t>21 – Better Homes Yorkshire Grants</a:t>
            </a:r>
          </a:p>
          <a:p>
            <a:r>
              <a:rPr lang="en-GB" dirty="0"/>
              <a:t>22 – Solar Factsheet </a:t>
            </a:r>
          </a:p>
          <a:p>
            <a:r>
              <a:rPr lang="en-GB" dirty="0"/>
              <a:t>23– Climate Anxiety</a:t>
            </a:r>
          </a:p>
          <a:p>
            <a:r>
              <a:rPr lang="en-GB" dirty="0"/>
              <a:t>24 – Climate Action Leeds </a:t>
            </a:r>
          </a:p>
          <a:p>
            <a:endParaRPr lang="en-GB" dirty="0"/>
          </a:p>
        </p:txBody>
      </p:sp>
      <p:sp>
        <p:nvSpPr>
          <p:cNvPr id="5" name="Slide Number Placeholder 4"/>
          <p:cNvSpPr>
            <a:spLocks noGrp="1"/>
          </p:cNvSpPr>
          <p:nvPr>
            <p:ph type="sldNum" sz="quarter" idx="12"/>
          </p:nvPr>
        </p:nvSpPr>
        <p:spPr/>
        <p:txBody>
          <a:bodyPr/>
          <a:lstStyle/>
          <a:p>
            <a:fld id="{2AE99EBD-CC5A-4668-89F3-3C1CB711BBCA}" type="slidenum">
              <a:rPr lang="en-GB" smtClean="0"/>
              <a:t>3</a:t>
            </a:fld>
            <a:endParaRPr lang="en-GB"/>
          </a:p>
        </p:txBody>
      </p:sp>
      <p:pic>
        <p:nvPicPr>
          <p:cNvPr id="7" name="Picture 6"/>
          <p:cNvPicPr>
            <a:picLocks noChangeAspect="1"/>
          </p:cNvPicPr>
          <p:nvPr/>
        </p:nvPicPr>
        <p:blipFill>
          <a:blip r:embed="rId2"/>
          <a:stretch>
            <a:fillRect/>
          </a:stretch>
        </p:blipFill>
        <p:spPr>
          <a:xfrm>
            <a:off x="10232507" y="251186"/>
            <a:ext cx="1463167" cy="130465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1949442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t>Save Energy, Save Money,</a:t>
            </a:r>
            <a:br>
              <a:rPr lang="en-GB" b="1" dirty="0"/>
            </a:br>
            <a:r>
              <a:rPr lang="en-GB" b="1" dirty="0"/>
              <a:t>Save the Planet</a:t>
            </a:r>
          </a:p>
        </p:txBody>
      </p:sp>
      <p:sp>
        <p:nvSpPr>
          <p:cNvPr id="3" name="Content Placeholder 2"/>
          <p:cNvSpPr>
            <a:spLocks noGrp="1"/>
          </p:cNvSpPr>
          <p:nvPr>
            <p:ph idx="1"/>
          </p:nvPr>
        </p:nvSpPr>
        <p:spPr>
          <a:xfrm>
            <a:off x="677334" y="2307771"/>
            <a:ext cx="8596668" cy="3733591"/>
          </a:xfrm>
        </p:spPr>
        <p:txBody>
          <a:bodyPr>
            <a:normAutofit/>
          </a:bodyPr>
          <a:lstStyle/>
          <a:p>
            <a:r>
              <a:rPr lang="en-GB" dirty="0">
                <a:solidFill>
                  <a:schemeClr val="accent1"/>
                </a:solidFill>
              </a:rPr>
              <a:t>The cost of living crisis means that people across the country are struggling  to afford the basic essentials </a:t>
            </a:r>
          </a:p>
          <a:p>
            <a:r>
              <a:rPr lang="en-GB" dirty="0">
                <a:solidFill>
                  <a:schemeClr val="accent1"/>
                </a:solidFill>
              </a:rPr>
              <a:t>We are all considering how and where we can save money</a:t>
            </a:r>
          </a:p>
          <a:p>
            <a:r>
              <a:rPr lang="en-GB" dirty="0">
                <a:solidFill>
                  <a:schemeClr val="accent1"/>
                </a:solidFill>
              </a:rPr>
              <a:t>Domestic fuel bills have risen up to 54% - 14 times more than the average pay rise</a:t>
            </a:r>
          </a:p>
          <a:p>
            <a:r>
              <a:rPr lang="en-GB" dirty="0">
                <a:solidFill>
                  <a:schemeClr val="accent1"/>
                </a:solidFill>
              </a:rPr>
              <a:t>The Government have some help in place but this may not go far enough, and claiming can be confusing and time consuming</a:t>
            </a:r>
          </a:p>
          <a:p>
            <a:r>
              <a:rPr lang="en-GB" dirty="0">
                <a:solidFill>
                  <a:schemeClr val="accent1"/>
                </a:solidFill>
              </a:rPr>
              <a:t>This handbook gives advice on how to save energy and money, as well as what help is available to cover costs</a:t>
            </a:r>
          </a:p>
          <a:p>
            <a:r>
              <a:rPr lang="en-GB" sz="1600" dirty="0">
                <a:solidFill>
                  <a:schemeClr val="accent1"/>
                </a:solidFill>
              </a:rPr>
              <a:t>All the figures are averages from Energy Saving Trust, based on a 2-3 bed house.  Figures are accurate as of Autumn 2022.</a:t>
            </a:r>
          </a:p>
          <a:p>
            <a:endParaRPr lang="en-GB" dirty="0"/>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475" y="609600"/>
            <a:ext cx="2156793" cy="1594870"/>
          </a:xfrm>
          <a:prstGeom prst="rect">
            <a:avLst/>
          </a:prstGeom>
        </p:spPr>
      </p:pic>
      <p:sp>
        <p:nvSpPr>
          <p:cNvPr id="6" name="Slide Number Placeholder 5"/>
          <p:cNvSpPr>
            <a:spLocks noGrp="1"/>
          </p:cNvSpPr>
          <p:nvPr>
            <p:ph type="sldNum" sz="quarter" idx="12"/>
          </p:nvPr>
        </p:nvSpPr>
        <p:spPr/>
        <p:txBody>
          <a:bodyPr/>
          <a:lstStyle/>
          <a:p>
            <a:fld id="{2AE99EBD-CC5A-4668-89F3-3C1CB711BBCA}" type="slidenum">
              <a:rPr lang="en-GB" smtClean="0"/>
              <a:t>4</a:t>
            </a:fld>
            <a:endParaRPr lang="en-GB"/>
          </a:p>
        </p:txBody>
      </p:sp>
      <p:pic>
        <p:nvPicPr>
          <p:cNvPr id="7" name="Picture 6"/>
          <p:cNvPicPr>
            <a:picLocks noChangeAspect="1"/>
          </p:cNvPicPr>
          <p:nvPr/>
        </p:nvPicPr>
        <p:blipFill>
          <a:blip r:embed="rId3"/>
          <a:stretch>
            <a:fillRect/>
          </a:stretch>
        </p:blipFill>
        <p:spPr>
          <a:xfrm>
            <a:off x="10249925" y="225059"/>
            <a:ext cx="1463167" cy="13046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517024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dirty="0">
                <a:solidFill>
                  <a:srgbClr val="00B0F0"/>
                </a:solidFill>
              </a:rPr>
              <a:t>Saving Water</a:t>
            </a:r>
            <a:br>
              <a:rPr lang="en-GB" dirty="0">
                <a:solidFill>
                  <a:srgbClr val="00B0F0"/>
                </a:solidFill>
              </a:rPr>
            </a:br>
            <a:r>
              <a:rPr lang="en-GB" dirty="0">
                <a:solidFill>
                  <a:srgbClr val="00B0F0"/>
                </a:solidFill>
              </a:rPr>
              <a:t>DID YOU KNOW…</a:t>
            </a:r>
          </a:p>
        </p:txBody>
      </p:sp>
      <p:pic>
        <p:nvPicPr>
          <p:cNvPr id="2050" name="Picture 2" descr="How to Brush Your Teeth and Save Water | Placerville Dental Grou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2138612"/>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27268" y="2138612"/>
            <a:ext cx="5068389" cy="1015663"/>
          </a:xfrm>
          <a:prstGeom prst="rect">
            <a:avLst/>
          </a:prstGeom>
          <a:noFill/>
        </p:spPr>
        <p:txBody>
          <a:bodyPr wrap="square" rtlCol="0">
            <a:spAutoFit/>
          </a:bodyPr>
          <a:lstStyle/>
          <a:p>
            <a:pPr algn="ctr"/>
            <a:r>
              <a:rPr lang="en-GB" sz="2000" dirty="0">
                <a:solidFill>
                  <a:srgbClr val="0070C0"/>
                </a:solidFill>
              </a:rPr>
              <a:t>TURNING THE TAP OFF WHILE BRUSHING YOUR TEETH CAN SAVE 6 LITRES OF WATER PER MINUTE </a:t>
            </a:r>
          </a:p>
        </p:txBody>
      </p:sp>
      <p:pic>
        <p:nvPicPr>
          <p:cNvPr id="2052" name="Picture 4" descr="Why You Should Shorten Your Shower Time - SHEfi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682" y="4358640"/>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7334" y="4450079"/>
            <a:ext cx="4162697" cy="1323439"/>
          </a:xfrm>
          <a:prstGeom prst="rect">
            <a:avLst/>
          </a:prstGeom>
          <a:noFill/>
        </p:spPr>
        <p:txBody>
          <a:bodyPr wrap="square" rtlCol="0">
            <a:spAutoFit/>
          </a:bodyPr>
          <a:lstStyle/>
          <a:p>
            <a:pPr algn="ctr"/>
            <a:r>
              <a:rPr lang="en-GB" sz="2000" dirty="0">
                <a:solidFill>
                  <a:srgbClr val="0070C0"/>
                </a:solidFill>
              </a:rPr>
              <a:t>SHORTER SHOWERS: 1 MINUTE OFF EVERY SHOWER CAN SAVE £35 A YEAR. SHORTER SHOWERS WILL ALSO SAVE MONEY ON GAS!</a:t>
            </a:r>
          </a:p>
        </p:txBody>
      </p:sp>
      <p:sp>
        <p:nvSpPr>
          <p:cNvPr id="3" name="Slide Number Placeholder 2"/>
          <p:cNvSpPr>
            <a:spLocks noGrp="1"/>
          </p:cNvSpPr>
          <p:nvPr>
            <p:ph type="sldNum" sz="quarter" idx="12"/>
          </p:nvPr>
        </p:nvSpPr>
        <p:spPr/>
        <p:txBody>
          <a:bodyPr/>
          <a:lstStyle/>
          <a:p>
            <a:fld id="{2AE99EBD-CC5A-4668-89F3-3C1CB711BBCA}" type="slidenum">
              <a:rPr lang="en-GB" smtClean="0"/>
              <a:t>5</a:t>
            </a:fld>
            <a:endParaRPr lang="en-GB"/>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2447602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osswater Neoperl 6 lpm Shower Flow Regul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827" y="160338"/>
            <a:ext cx="1647099" cy="1647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71926" y="319975"/>
            <a:ext cx="2386149" cy="1200329"/>
          </a:xfrm>
          <a:prstGeom prst="rect">
            <a:avLst/>
          </a:prstGeom>
          <a:noFill/>
        </p:spPr>
        <p:txBody>
          <a:bodyPr wrap="square" rtlCol="0">
            <a:spAutoFit/>
          </a:bodyPr>
          <a:lstStyle/>
          <a:p>
            <a:r>
              <a:rPr lang="en-GB" dirty="0">
                <a:solidFill>
                  <a:srgbClr val="00B0F0"/>
                </a:solidFill>
              </a:rPr>
              <a:t>Fitting a low-flow shower head or flow regulators could save £55/year </a:t>
            </a:r>
          </a:p>
        </p:txBody>
      </p:sp>
      <p:pic>
        <p:nvPicPr>
          <p:cNvPr id="8" name="Picture 7"/>
          <p:cNvPicPr>
            <a:picLocks noChangeAspect="1"/>
          </p:cNvPicPr>
          <p:nvPr/>
        </p:nvPicPr>
        <p:blipFill rotWithShape="1">
          <a:blip r:embed="rId3"/>
          <a:srcRect l="15472" r="14714"/>
          <a:stretch/>
        </p:blipFill>
        <p:spPr>
          <a:xfrm>
            <a:off x="328425" y="1747602"/>
            <a:ext cx="1124610" cy="1637212"/>
          </a:xfrm>
          <a:prstGeom prst="rect">
            <a:avLst/>
          </a:prstGeom>
        </p:spPr>
      </p:pic>
      <p:sp>
        <p:nvSpPr>
          <p:cNvPr id="9" name="TextBox 8"/>
          <p:cNvSpPr txBox="1"/>
          <p:nvPr/>
        </p:nvSpPr>
        <p:spPr>
          <a:xfrm>
            <a:off x="425791" y="391852"/>
            <a:ext cx="2926700" cy="1077218"/>
          </a:xfrm>
          <a:prstGeom prst="rect">
            <a:avLst/>
          </a:prstGeom>
          <a:noFill/>
        </p:spPr>
        <p:txBody>
          <a:bodyPr wrap="square" rtlCol="0">
            <a:spAutoFit/>
          </a:bodyPr>
          <a:lstStyle/>
          <a:p>
            <a:r>
              <a:rPr lang="en-GB" sz="3200" b="1" dirty="0">
                <a:solidFill>
                  <a:srgbClr val="00B0F0"/>
                </a:solidFill>
              </a:rPr>
              <a:t>Low-cost ways to save </a:t>
            </a:r>
          </a:p>
        </p:txBody>
      </p:sp>
      <p:sp>
        <p:nvSpPr>
          <p:cNvPr id="10" name="TextBox 9"/>
          <p:cNvSpPr txBox="1"/>
          <p:nvPr/>
        </p:nvSpPr>
        <p:spPr>
          <a:xfrm>
            <a:off x="1453035" y="1788324"/>
            <a:ext cx="2020818" cy="3416320"/>
          </a:xfrm>
          <a:prstGeom prst="rect">
            <a:avLst/>
          </a:prstGeom>
          <a:noFill/>
        </p:spPr>
        <p:txBody>
          <a:bodyPr wrap="square" rtlCol="0">
            <a:spAutoFit/>
          </a:bodyPr>
          <a:lstStyle/>
          <a:p>
            <a:r>
              <a:rPr lang="en-GB" dirty="0">
                <a:solidFill>
                  <a:srgbClr val="00B0F0"/>
                </a:solidFill>
              </a:rPr>
              <a:t>Flushing the toilet uses 9 litres of water. Fitting a cistern displacement device can reduce the amount of water, and can be as simple as a brick or an old plastic bottle  </a:t>
            </a:r>
          </a:p>
        </p:txBody>
      </p:sp>
      <p:pic>
        <p:nvPicPr>
          <p:cNvPr id="1030" name="Picture 6" descr="Make your own save- a-flu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21" y="3462278"/>
            <a:ext cx="1124214" cy="1588176"/>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descr="Water Butt S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p:cNvPicPr>
            <a:picLocks noChangeAspect="1"/>
          </p:cNvPicPr>
          <p:nvPr/>
        </p:nvPicPr>
        <p:blipFill rotWithShape="1">
          <a:blip r:embed="rId5"/>
          <a:srcRect l="22210" t="8034" r="22276" b="5410"/>
          <a:stretch/>
        </p:blipFill>
        <p:spPr>
          <a:xfrm>
            <a:off x="3551774" y="4256366"/>
            <a:ext cx="1323704" cy="2063932"/>
          </a:xfrm>
          <a:prstGeom prst="rect">
            <a:avLst/>
          </a:prstGeom>
        </p:spPr>
      </p:pic>
      <p:sp>
        <p:nvSpPr>
          <p:cNvPr id="13" name="TextBox 12"/>
          <p:cNvSpPr txBox="1"/>
          <p:nvPr/>
        </p:nvSpPr>
        <p:spPr>
          <a:xfrm>
            <a:off x="4875478" y="4170177"/>
            <a:ext cx="1647099" cy="1200329"/>
          </a:xfrm>
          <a:prstGeom prst="rect">
            <a:avLst/>
          </a:prstGeom>
          <a:noFill/>
        </p:spPr>
        <p:txBody>
          <a:bodyPr wrap="square" rtlCol="0">
            <a:spAutoFit/>
          </a:bodyPr>
          <a:lstStyle/>
          <a:p>
            <a:r>
              <a:rPr lang="en-GB" dirty="0">
                <a:solidFill>
                  <a:srgbClr val="00B0F0"/>
                </a:solidFill>
              </a:rPr>
              <a:t>Use a water butt to water the garden or wash the car </a:t>
            </a:r>
          </a:p>
        </p:txBody>
      </p:sp>
      <p:pic>
        <p:nvPicPr>
          <p:cNvPr id="14" name="Picture 13"/>
          <p:cNvPicPr>
            <a:picLocks noChangeAspect="1"/>
          </p:cNvPicPr>
          <p:nvPr/>
        </p:nvPicPr>
        <p:blipFill>
          <a:blip r:embed="rId6"/>
          <a:stretch>
            <a:fillRect/>
          </a:stretch>
        </p:blipFill>
        <p:spPr>
          <a:xfrm>
            <a:off x="7932911" y="2000229"/>
            <a:ext cx="1705651" cy="1705651"/>
          </a:xfrm>
          <a:prstGeom prst="rect">
            <a:avLst/>
          </a:prstGeom>
        </p:spPr>
      </p:pic>
      <p:sp>
        <p:nvSpPr>
          <p:cNvPr id="15" name="TextBox 14"/>
          <p:cNvSpPr txBox="1"/>
          <p:nvPr/>
        </p:nvSpPr>
        <p:spPr>
          <a:xfrm>
            <a:off x="6592923" y="2114391"/>
            <a:ext cx="1410789" cy="1477328"/>
          </a:xfrm>
          <a:prstGeom prst="rect">
            <a:avLst/>
          </a:prstGeom>
          <a:noFill/>
        </p:spPr>
        <p:txBody>
          <a:bodyPr wrap="square" rtlCol="0">
            <a:spAutoFit/>
          </a:bodyPr>
          <a:lstStyle/>
          <a:p>
            <a:r>
              <a:rPr lang="en-GB" dirty="0">
                <a:solidFill>
                  <a:srgbClr val="00B0F0"/>
                </a:solidFill>
              </a:rPr>
              <a:t>Use a watering can instead of a hosepipe</a:t>
            </a:r>
          </a:p>
        </p:txBody>
      </p:sp>
      <p:sp>
        <p:nvSpPr>
          <p:cNvPr id="16" name="Hexagon 15"/>
          <p:cNvSpPr/>
          <p:nvPr/>
        </p:nvSpPr>
        <p:spPr>
          <a:xfrm>
            <a:off x="3868458" y="1871423"/>
            <a:ext cx="2654119" cy="2114120"/>
          </a:xfrm>
          <a:prstGeom prst="hex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WATER COMPANIES SOMETIMES GIVE AWAY FREE CONSERVATION EQUIPMENT </a:t>
            </a:r>
          </a:p>
        </p:txBody>
      </p:sp>
      <p:sp>
        <p:nvSpPr>
          <p:cNvPr id="17" name="TextBox 16"/>
          <p:cNvSpPr txBox="1"/>
          <p:nvPr/>
        </p:nvSpPr>
        <p:spPr>
          <a:xfrm>
            <a:off x="7068914" y="4141034"/>
            <a:ext cx="2569648" cy="1754326"/>
          </a:xfrm>
          <a:prstGeom prst="rect">
            <a:avLst/>
          </a:prstGeom>
          <a:noFill/>
        </p:spPr>
        <p:txBody>
          <a:bodyPr wrap="square" rtlCol="0">
            <a:spAutoFit/>
          </a:bodyPr>
          <a:lstStyle/>
          <a:p>
            <a:r>
              <a:rPr lang="en-GB" dirty="0">
                <a:solidFill>
                  <a:srgbClr val="00B0F0"/>
                </a:solidFill>
              </a:rPr>
              <a:t>If your shower takes time to heat up, catch the cold water in a bucket and use it to flush the toilet or water your plants</a:t>
            </a:r>
          </a:p>
        </p:txBody>
      </p:sp>
      <p:sp>
        <p:nvSpPr>
          <p:cNvPr id="18" name="Slide Number Placeholder 17"/>
          <p:cNvSpPr>
            <a:spLocks noGrp="1"/>
          </p:cNvSpPr>
          <p:nvPr>
            <p:ph type="sldNum" sz="quarter" idx="12"/>
          </p:nvPr>
        </p:nvSpPr>
        <p:spPr/>
        <p:txBody>
          <a:bodyPr/>
          <a:lstStyle/>
          <a:p>
            <a:fld id="{2AE99EBD-CC5A-4668-89F3-3C1CB711BBCA}" type="slidenum">
              <a:rPr lang="en-GB" smtClean="0"/>
              <a:t>6</a:t>
            </a:fld>
            <a:endParaRPr lang="en-GB"/>
          </a:p>
        </p:txBody>
      </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610457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solidFill>
                  <a:srgbClr val="00B0F0"/>
                </a:solidFill>
              </a:rPr>
              <a:t>Water Meters</a:t>
            </a:r>
          </a:p>
        </p:txBody>
      </p:sp>
      <p:sp>
        <p:nvSpPr>
          <p:cNvPr id="3" name="Content Placeholder 2"/>
          <p:cNvSpPr>
            <a:spLocks noGrp="1"/>
          </p:cNvSpPr>
          <p:nvPr>
            <p:ph idx="1"/>
          </p:nvPr>
        </p:nvSpPr>
        <p:spPr>
          <a:xfrm>
            <a:off x="677334" y="2246810"/>
            <a:ext cx="8596668" cy="3794551"/>
          </a:xfrm>
        </p:spPr>
        <p:txBody>
          <a:bodyPr/>
          <a:lstStyle/>
          <a:p>
            <a:r>
              <a:rPr lang="en-GB" dirty="0">
                <a:solidFill>
                  <a:srgbClr val="00B0F0"/>
                </a:solidFill>
              </a:rPr>
              <a:t>A water meter means you only pay for the water you use</a:t>
            </a:r>
          </a:p>
          <a:p>
            <a:r>
              <a:rPr lang="en-GB" dirty="0">
                <a:solidFill>
                  <a:srgbClr val="00B0F0"/>
                </a:solidFill>
              </a:rPr>
              <a:t>Water rates are based on the number of bedrooms. Generally if you have less people than bedrooms, you’ll save money with a meter</a:t>
            </a:r>
          </a:p>
          <a:p>
            <a:r>
              <a:rPr lang="en-GB" dirty="0">
                <a:solidFill>
                  <a:srgbClr val="00B0F0"/>
                </a:solidFill>
              </a:rPr>
              <a:t>Water companies now allow you to trial a meter for up to 2 years, so if you don’t see the benefit or circumstances change, you can have it removed</a:t>
            </a:r>
          </a:p>
          <a:p>
            <a:r>
              <a:rPr lang="en-GB" dirty="0">
                <a:solidFill>
                  <a:srgbClr val="00B0F0"/>
                </a:solidFill>
              </a:rPr>
              <a:t>Average costs with a meter:</a:t>
            </a:r>
          </a:p>
          <a:p>
            <a:endParaRPr lang="en-GB" dirty="0">
              <a:solidFill>
                <a:srgbClr val="00B0F0"/>
              </a:solidFill>
            </a:endParaRPr>
          </a:p>
          <a:p>
            <a:endParaRPr lang="en-GB" dirty="0"/>
          </a:p>
        </p:txBody>
      </p:sp>
      <p:pic>
        <p:nvPicPr>
          <p:cNvPr id="5" name="Picture 4"/>
          <p:cNvPicPr>
            <a:picLocks noChangeAspect="1"/>
          </p:cNvPicPr>
          <p:nvPr/>
        </p:nvPicPr>
        <p:blipFill>
          <a:blip r:embed="rId2"/>
          <a:stretch>
            <a:fillRect/>
          </a:stretch>
        </p:blipFill>
        <p:spPr>
          <a:xfrm>
            <a:off x="6056812" y="203200"/>
            <a:ext cx="2133600" cy="2133600"/>
          </a:xfrm>
          <a:prstGeom prst="rect">
            <a:avLst/>
          </a:prstGeom>
        </p:spPr>
      </p:pic>
      <p:pic>
        <p:nvPicPr>
          <p:cNvPr id="6" name="Picture 5"/>
          <p:cNvPicPr>
            <a:picLocks noChangeAspect="1"/>
          </p:cNvPicPr>
          <p:nvPr/>
        </p:nvPicPr>
        <p:blipFill>
          <a:blip r:embed="rId3"/>
          <a:stretch>
            <a:fillRect/>
          </a:stretch>
        </p:blipFill>
        <p:spPr>
          <a:xfrm>
            <a:off x="4283661" y="4013456"/>
            <a:ext cx="3840813" cy="2621507"/>
          </a:xfrm>
          <a:prstGeom prst="rect">
            <a:avLst/>
          </a:prstGeom>
        </p:spPr>
      </p:pic>
      <p:sp>
        <p:nvSpPr>
          <p:cNvPr id="7" name="Slide Number Placeholder 6"/>
          <p:cNvSpPr>
            <a:spLocks noGrp="1"/>
          </p:cNvSpPr>
          <p:nvPr>
            <p:ph type="sldNum" sz="quarter" idx="12"/>
          </p:nvPr>
        </p:nvSpPr>
        <p:spPr/>
        <p:txBody>
          <a:bodyPr/>
          <a:lstStyle/>
          <a:p>
            <a:fld id="{2AE99EBD-CC5A-4668-89F3-3C1CB711BBCA}" type="slidenum">
              <a:rPr lang="en-GB" smtClean="0"/>
              <a:t>7</a:t>
            </a:fld>
            <a:endParaRPr lang="en-GB"/>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2880805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solidFill>
                  <a:srgbClr val="00B0F0"/>
                </a:solidFill>
              </a:rPr>
              <a:t>Help Paying Water Bills</a:t>
            </a:r>
            <a:br>
              <a:rPr lang="en-GB" sz="4400" dirty="0">
                <a:solidFill>
                  <a:srgbClr val="00B0F0"/>
                </a:solidFill>
              </a:rPr>
            </a:br>
            <a:r>
              <a:rPr lang="en-GB" sz="2200" i="1" dirty="0">
                <a:solidFill>
                  <a:srgbClr val="00B0F0"/>
                </a:solidFill>
              </a:rPr>
              <a:t>www.yorkshirewater.com/help-paying-your-bill</a:t>
            </a:r>
          </a:p>
        </p:txBody>
      </p:sp>
      <p:sp>
        <p:nvSpPr>
          <p:cNvPr id="5" name="Content Placeholder 4"/>
          <p:cNvSpPr>
            <a:spLocks noGrp="1"/>
          </p:cNvSpPr>
          <p:nvPr>
            <p:ph sz="half" idx="1"/>
          </p:nvPr>
        </p:nvSpPr>
        <p:spPr/>
        <p:txBody>
          <a:bodyPr/>
          <a:lstStyle/>
          <a:p>
            <a:r>
              <a:rPr lang="en-GB" sz="2400" b="1" dirty="0" err="1">
                <a:solidFill>
                  <a:srgbClr val="00B0F0"/>
                </a:solidFill>
              </a:rPr>
              <a:t>WaterSure</a:t>
            </a:r>
            <a:r>
              <a:rPr lang="en-GB" sz="2400" b="1" dirty="0">
                <a:solidFill>
                  <a:srgbClr val="00B0F0"/>
                </a:solidFill>
              </a:rPr>
              <a:t> Scheme</a:t>
            </a:r>
          </a:p>
          <a:p>
            <a:pPr marL="0" indent="0">
              <a:buNone/>
            </a:pPr>
            <a:r>
              <a:rPr lang="en-GB" dirty="0">
                <a:solidFill>
                  <a:srgbClr val="00B0F0"/>
                </a:solidFill>
              </a:rPr>
              <a:t>If you have a water meter, claim an income-based benefit, claim Universal Credit and need to use extra water because you have a </a:t>
            </a:r>
            <a:r>
              <a:rPr lang="en-GB" b="1" dirty="0">
                <a:solidFill>
                  <a:srgbClr val="00B0F0"/>
                </a:solidFill>
              </a:rPr>
              <a:t>medical condition </a:t>
            </a:r>
            <a:r>
              <a:rPr lang="en-GB" dirty="0">
                <a:solidFill>
                  <a:srgbClr val="00B0F0"/>
                </a:solidFill>
              </a:rPr>
              <a:t>or three or more children, you might be able to get help with the </a:t>
            </a:r>
            <a:r>
              <a:rPr lang="en-GB" dirty="0" err="1">
                <a:solidFill>
                  <a:srgbClr val="00B0F0"/>
                </a:solidFill>
              </a:rPr>
              <a:t>WaterSure</a:t>
            </a:r>
            <a:r>
              <a:rPr lang="en-GB" dirty="0">
                <a:solidFill>
                  <a:srgbClr val="00B0F0"/>
                </a:solidFill>
              </a:rPr>
              <a:t> scheme</a:t>
            </a:r>
          </a:p>
          <a:p>
            <a:pPr marL="0" indent="0">
              <a:buNone/>
            </a:pPr>
            <a:r>
              <a:rPr lang="en-GB" dirty="0">
                <a:solidFill>
                  <a:srgbClr val="00B0F0"/>
                </a:solidFill>
              </a:rPr>
              <a:t>This caps your bill at £421.42 this year, but as it’s metered, if you use less, you pay less</a:t>
            </a:r>
          </a:p>
        </p:txBody>
      </p:sp>
      <p:sp>
        <p:nvSpPr>
          <p:cNvPr id="6" name="Content Placeholder 5"/>
          <p:cNvSpPr>
            <a:spLocks noGrp="1"/>
          </p:cNvSpPr>
          <p:nvPr>
            <p:ph sz="half" idx="2"/>
          </p:nvPr>
        </p:nvSpPr>
        <p:spPr/>
        <p:txBody>
          <a:bodyPr>
            <a:normAutofit/>
          </a:bodyPr>
          <a:lstStyle/>
          <a:p>
            <a:r>
              <a:rPr lang="en-GB" sz="2400" b="1" dirty="0">
                <a:solidFill>
                  <a:srgbClr val="00B0F0"/>
                </a:solidFill>
              </a:rPr>
              <a:t>Water Support Scheme</a:t>
            </a:r>
          </a:p>
          <a:p>
            <a:pPr marL="0" indent="0">
              <a:buNone/>
            </a:pPr>
            <a:r>
              <a:rPr lang="en-GB" dirty="0">
                <a:solidFill>
                  <a:srgbClr val="00B0F0"/>
                </a:solidFill>
              </a:rPr>
              <a:t>If you have a low household income and your annual water bill is more than £421, you might be able to get help with the </a:t>
            </a:r>
            <a:r>
              <a:rPr lang="en-GB" dirty="0" err="1">
                <a:solidFill>
                  <a:srgbClr val="00B0F0"/>
                </a:solidFill>
              </a:rPr>
              <a:t>WaterSupport</a:t>
            </a:r>
            <a:r>
              <a:rPr lang="en-GB" dirty="0">
                <a:solidFill>
                  <a:srgbClr val="00B0F0"/>
                </a:solidFill>
              </a:rPr>
              <a:t> scheme</a:t>
            </a:r>
          </a:p>
          <a:p>
            <a:pPr marL="0" indent="0">
              <a:buNone/>
            </a:pPr>
            <a:r>
              <a:rPr lang="en-GB" dirty="0">
                <a:solidFill>
                  <a:srgbClr val="00B0F0"/>
                </a:solidFill>
              </a:rPr>
              <a:t>It’s different to </a:t>
            </a:r>
            <a:r>
              <a:rPr lang="en-GB" dirty="0" err="1">
                <a:solidFill>
                  <a:srgbClr val="00B0F0"/>
                </a:solidFill>
              </a:rPr>
              <a:t>WaterSure</a:t>
            </a:r>
            <a:r>
              <a:rPr lang="en-GB" dirty="0">
                <a:solidFill>
                  <a:srgbClr val="00B0F0"/>
                </a:solidFill>
              </a:rPr>
              <a:t> as it’s based purely on income, and you don’t need a meter fitted</a:t>
            </a:r>
          </a:p>
        </p:txBody>
      </p:sp>
      <p:sp>
        <p:nvSpPr>
          <p:cNvPr id="7" name="Slide Number Placeholder 6"/>
          <p:cNvSpPr>
            <a:spLocks noGrp="1"/>
          </p:cNvSpPr>
          <p:nvPr>
            <p:ph type="sldNum" sz="quarter" idx="12"/>
          </p:nvPr>
        </p:nvSpPr>
        <p:spPr/>
        <p:txBody>
          <a:bodyPr/>
          <a:lstStyle/>
          <a:p>
            <a:fld id="{2AE99EBD-CC5A-4668-89F3-3C1CB711BBCA}" type="slidenum">
              <a:rPr lang="en-GB" smtClean="0"/>
              <a:t>8</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793120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solidFill>
                  <a:srgbClr val="00B0F0"/>
                </a:solidFill>
              </a:rPr>
              <a:t>Help Paying Water Bills</a:t>
            </a:r>
            <a:br>
              <a:rPr lang="en-GB" sz="6000" dirty="0">
                <a:solidFill>
                  <a:srgbClr val="00B0F0"/>
                </a:solidFill>
              </a:rPr>
            </a:br>
            <a:r>
              <a:rPr lang="en-GB" sz="2200" i="1" dirty="0">
                <a:solidFill>
                  <a:srgbClr val="00B0F0"/>
                </a:solidFill>
              </a:rPr>
              <a:t>www.yorkshirewater.com/help-paying-your-bill</a:t>
            </a:r>
            <a:endParaRPr lang="en-GB" sz="2200" dirty="0"/>
          </a:p>
        </p:txBody>
      </p:sp>
      <p:sp>
        <p:nvSpPr>
          <p:cNvPr id="3" name="Content Placeholder 2"/>
          <p:cNvSpPr>
            <a:spLocks noGrp="1"/>
          </p:cNvSpPr>
          <p:nvPr>
            <p:ph sz="half" idx="1"/>
          </p:nvPr>
        </p:nvSpPr>
        <p:spPr/>
        <p:txBody>
          <a:bodyPr/>
          <a:lstStyle/>
          <a:p>
            <a:r>
              <a:rPr lang="en-GB" sz="2400" b="1" dirty="0">
                <a:solidFill>
                  <a:srgbClr val="00B0F0"/>
                </a:solidFill>
              </a:rPr>
              <a:t>Water Direct</a:t>
            </a:r>
          </a:p>
          <a:p>
            <a:pPr marL="0" indent="0">
              <a:buNone/>
            </a:pPr>
            <a:r>
              <a:rPr lang="en-GB" dirty="0">
                <a:solidFill>
                  <a:srgbClr val="00B0F0"/>
                </a:solidFill>
              </a:rPr>
              <a:t>If you receive a deductible income-based benefit, we can take payments directly from your benefits. Less hassle, less worry!</a:t>
            </a:r>
          </a:p>
          <a:p>
            <a:pPr marL="0" indent="0">
              <a:buNone/>
            </a:pPr>
            <a:r>
              <a:rPr lang="en-GB" dirty="0">
                <a:solidFill>
                  <a:srgbClr val="00B0F0"/>
                </a:solidFill>
              </a:rPr>
              <a:t>You can arrange payments through Yorkshire Water by calling:</a:t>
            </a:r>
          </a:p>
          <a:p>
            <a:pPr marL="0" indent="0">
              <a:buNone/>
            </a:pPr>
            <a:r>
              <a:rPr lang="en-GB" dirty="0">
                <a:solidFill>
                  <a:srgbClr val="00B0F0"/>
                </a:solidFill>
              </a:rPr>
              <a:t>0345 1299 299</a:t>
            </a:r>
          </a:p>
        </p:txBody>
      </p:sp>
      <p:sp>
        <p:nvSpPr>
          <p:cNvPr id="4" name="Content Placeholder 3"/>
          <p:cNvSpPr>
            <a:spLocks noGrp="1"/>
          </p:cNvSpPr>
          <p:nvPr>
            <p:ph sz="half" idx="2"/>
          </p:nvPr>
        </p:nvSpPr>
        <p:spPr/>
        <p:txBody>
          <a:bodyPr>
            <a:normAutofit/>
          </a:bodyPr>
          <a:lstStyle/>
          <a:p>
            <a:r>
              <a:rPr lang="en-GB" sz="2400" b="1" dirty="0">
                <a:solidFill>
                  <a:srgbClr val="00B0F0"/>
                </a:solidFill>
              </a:rPr>
              <a:t>Arrears/debts</a:t>
            </a:r>
          </a:p>
          <a:p>
            <a:pPr marL="0" indent="0">
              <a:buNone/>
            </a:pPr>
            <a:r>
              <a:rPr lang="en-GB" dirty="0">
                <a:solidFill>
                  <a:srgbClr val="00B0F0"/>
                </a:solidFill>
              </a:rPr>
              <a:t>If you’re struggling to catch up on previous water bills, the Resolve scheme could help you be debt-free so you can continue paying your water bill in affordable amounts</a:t>
            </a:r>
          </a:p>
          <a:p>
            <a:pPr marL="0" indent="0">
              <a:buNone/>
            </a:pPr>
            <a:r>
              <a:rPr lang="en-GB" dirty="0">
                <a:solidFill>
                  <a:srgbClr val="00B0F0"/>
                </a:solidFill>
              </a:rPr>
              <a:t>Community Trust Funds can also wipe debts up to £5000 </a:t>
            </a:r>
          </a:p>
          <a:p>
            <a:pPr marL="0" indent="0">
              <a:buNone/>
            </a:pPr>
            <a:r>
              <a:rPr lang="en-GB" dirty="0">
                <a:solidFill>
                  <a:srgbClr val="00B0F0"/>
                </a:solidFill>
              </a:rPr>
              <a:t>You can also arrange a payment holiday </a:t>
            </a:r>
          </a:p>
          <a:p>
            <a:pPr marL="0" indent="0">
              <a:buNone/>
            </a:pPr>
            <a:endParaRPr lang="en-GB" sz="2400" b="1" dirty="0">
              <a:solidFill>
                <a:srgbClr val="00B0F0"/>
              </a:solidFill>
            </a:endParaRPr>
          </a:p>
        </p:txBody>
      </p:sp>
      <p:sp>
        <p:nvSpPr>
          <p:cNvPr id="6" name="Slide Number Placeholder 5"/>
          <p:cNvSpPr>
            <a:spLocks noGrp="1"/>
          </p:cNvSpPr>
          <p:nvPr>
            <p:ph type="sldNum" sz="quarter" idx="12"/>
          </p:nvPr>
        </p:nvSpPr>
        <p:spPr/>
        <p:txBody>
          <a:bodyPr/>
          <a:lstStyle/>
          <a:p>
            <a:fld id="{2AE99EBD-CC5A-4668-89F3-3C1CB711BBCA}" type="slidenum">
              <a:rPr lang="en-GB" smtClean="0"/>
              <a:t>9</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8094" y="177853"/>
            <a:ext cx="1463282" cy="13019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6774" y="5927455"/>
            <a:ext cx="1976553" cy="768163"/>
          </a:xfrm>
          <a:prstGeom prst="rect">
            <a:avLst/>
          </a:prstGeom>
        </p:spPr>
      </p:pic>
    </p:spTree>
    <p:extLst>
      <p:ext uri="{BB962C8B-B14F-4D97-AF65-F5344CB8AC3E}">
        <p14:creationId xmlns:p14="http://schemas.microsoft.com/office/powerpoint/2010/main" val="1166492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0">
        <p15:prstTrans prst="fallOver"/>
      </p:transition>
    </mc:Choice>
    <mc:Fallback xmlns="">
      <p:transition spd="slow" advClick="0" advTm="30000">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60883</TotalTime>
  <Words>2419</Words>
  <Application>Microsoft Office PowerPoint</Application>
  <PresentationFormat>Widescreen</PresentationFormat>
  <Paragraphs>242</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Arial Black</vt:lpstr>
      <vt:lpstr>Calibri</vt:lpstr>
      <vt:lpstr>Trebuchet MS</vt:lpstr>
      <vt:lpstr>Wingdings 3</vt:lpstr>
      <vt:lpstr>Facet</vt:lpstr>
      <vt:lpstr>1_Facet</vt:lpstr>
      <vt:lpstr>  Our Future Beeston Energy Saving Handbook  </vt:lpstr>
      <vt:lpstr> What is Our Future    Beeston?</vt:lpstr>
      <vt:lpstr>Contents</vt:lpstr>
      <vt:lpstr>Save Energy, Save Money, Save the Planet</vt:lpstr>
      <vt:lpstr>Saving Water DID YOU KNOW…</vt:lpstr>
      <vt:lpstr>PowerPoint Presentation</vt:lpstr>
      <vt:lpstr>Water Meters</vt:lpstr>
      <vt:lpstr>Help Paying Water Bills www.yorkshirewater.com/help-paying-your-bill</vt:lpstr>
      <vt:lpstr>Help Paying Water Bills www.yorkshirewater.com/help-paying-your-bill</vt:lpstr>
      <vt:lpstr>LIGHTBULB MOMENT… Saving Electricity</vt:lpstr>
      <vt:lpstr>KEEP WARM, SAVE MONEY</vt:lpstr>
      <vt:lpstr>LOW COST DIY STEPS  TO A WARMER HOME</vt:lpstr>
      <vt:lpstr>Smart Meters What are the facts?</vt:lpstr>
      <vt:lpstr>HELP PAYING YOUR ENERGY BILLS AND MAXIMISING EFFICIENCY  WHAT HELP IS AVAILABLE?</vt:lpstr>
      <vt:lpstr>ENERGY BILL PAYMENT SUPPORT </vt:lpstr>
      <vt:lpstr>HELP PAYING YOUR ENERGY BILLS</vt:lpstr>
      <vt:lpstr>FINANCIAL SUPPORT FOR  FUEL DEBTS</vt:lpstr>
      <vt:lpstr>Regularly Compare Suppliers</vt:lpstr>
      <vt:lpstr>Priority Services Registers </vt:lpstr>
      <vt:lpstr>Your Rights as a Tenant  Council, Housing Association and Private Tenants often face difficulty getting essential work carried out</vt:lpstr>
      <vt:lpstr>Better Homes Yorkshire</vt:lpstr>
      <vt:lpstr> </vt:lpstr>
      <vt:lpstr> ENVIRONMENTAL HEALTH: how to beat climate anxiety </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SAVING DROP-IN MORNING</dc:title>
  <dc:creator>James Latham</dc:creator>
  <cp:lastModifiedBy>Sarah Bradley-Adam</cp:lastModifiedBy>
  <cp:revision>61</cp:revision>
  <cp:lastPrinted>2022-06-15T15:41:12Z</cp:lastPrinted>
  <dcterms:created xsi:type="dcterms:W3CDTF">2022-02-14T12:46:59Z</dcterms:created>
  <dcterms:modified xsi:type="dcterms:W3CDTF">2022-11-10T10:27:09Z</dcterms:modified>
</cp:coreProperties>
</file>